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8" r:id="rId3"/>
    <p:sldId id="280" r:id="rId4"/>
    <p:sldId id="364" r:id="rId5"/>
    <p:sldId id="365" r:id="rId6"/>
    <p:sldId id="366" r:id="rId7"/>
    <p:sldId id="367" r:id="rId8"/>
    <p:sldId id="368" r:id="rId9"/>
    <p:sldId id="294" r:id="rId10"/>
    <p:sldId id="295" r:id="rId11"/>
    <p:sldId id="372" r:id="rId12"/>
    <p:sldId id="373" r:id="rId13"/>
    <p:sldId id="369" r:id="rId14"/>
    <p:sldId id="374" r:id="rId15"/>
    <p:sldId id="375" r:id="rId16"/>
    <p:sldId id="376" r:id="rId17"/>
    <p:sldId id="377" r:id="rId18"/>
    <p:sldId id="378" r:id="rId19"/>
    <p:sldId id="379" r:id="rId20"/>
    <p:sldId id="380" r:id="rId21"/>
    <p:sldId id="381" r:id="rId22"/>
    <p:sldId id="382" r:id="rId23"/>
    <p:sldId id="383" r:id="rId24"/>
    <p:sldId id="385" r:id="rId25"/>
    <p:sldId id="386" r:id="rId26"/>
    <p:sldId id="387" r:id="rId27"/>
    <p:sldId id="391" r:id="rId28"/>
    <p:sldId id="392" r:id="rId29"/>
    <p:sldId id="397" r:id="rId30"/>
    <p:sldId id="394" r:id="rId31"/>
    <p:sldId id="395" r:id="rId32"/>
    <p:sldId id="396" r:id="rId33"/>
    <p:sldId id="398" r:id="rId34"/>
    <p:sldId id="399" r:id="rId35"/>
    <p:sldId id="400" r:id="rId36"/>
    <p:sldId id="401" r:id="rId37"/>
    <p:sldId id="402" r:id="rId38"/>
    <p:sldId id="403" r:id="rId39"/>
    <p:sldId id="404" r:id="rId40"/>
    <p:sldId id="405" r:id="rId41"/>
    <p:sldId id="406" r:id="rId42"/>
    <p:sldId id="407" r:id="rId43"/>
    <p:sldId id="408"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3D9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35"/>
    <p:restoredTop sz="94648"/>
  </p:normalViewPr>
  <p:slideViewPr>
    <p:cSldViewPr snapToGrid="0" snapToObjects="1">
      <p:cViewPr varScale="1">
        <p:scale>
          <a:sx n="76" d="100"/>
          <a:sy n="76" d="100"/>
        </p:scale>
        <p:origin x="216" y="856"/>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F276D-3B92-DD46-8D36-E31BDFBE9166}" type="datetimeFigureOut">
              <a:rPr lang="en-US" smtClean="0"/>
              <a:t>4/16/18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8DF77-072B-2F45-9EF9-3E1AE4CF2083}" type="slidenum">
              <a:rPr lang="en-US" smtClean="0"/>
              <a:t>‹#›</a:t>
            </a:fld>
            <a:endParaRPr lang="en-US"/>
          </a:p>
        </p:txBody>
      </p:sp>
    </p:spTree>
    <p:extLst>
      <p:ext uri="{BB962C8B-B14F-4D97-AF65-F5344CB8AC3E}">
        <p14:creationId xmlns:p14="http://schemas.microsoft.com/office/powerpoint/2010/main" val="3284623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Our customers</a:t>
            </a:r>
            <a:r>
              <a:rPr lang="en-US" sz="1200" baseline="0" dirty="0">
                <a:solidFill>
                  <a:prstClr val="black"/>
                </a:solidFill>
                <a:latin typeface="Calibri" panose="020F0502020204030204"/>
              </a:rPr>
              <a:t> believe that there are</a:t>
            </a:r>
            <a:r>
              <a:rPr lang="en-US" sz="1200" dirty="0">
                <a:solidFill>
                  <a:prstClr val="black"/>
                </a:solidFill>
                <a:latin typeface="Calibri" panose="020F0502020204030204"/>
              </a:rPr>
              <a:t> tremendous advantages to running Kubernetes on AWS. According to a CNCF survey this year, 57% of Kubernetes workloads run on AWS today. This is entirely organic growth fueled by strong community of developers, customers, and partners.</a:t>
            </a:r>
          </a:p>
          <a:p>
            <a:endParaRPr lang="en-US" dirty="0"/>
          </a:p>
          <a:p>
            <a:r>
              <a:rPr lang="en-US" dirty="0"/>
              <a:t>Let’s take a quick look at what</a:t>
            </a:r>
            <a:r>
              <a:rPr lang="en-US" baseline="0" dirty="0"/>
              <a:t> your typical Kubernetes on AWS deployment looks like.</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895137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1)  The Authenticator assists here with step 1. When a </a:t>
            </a:r>
            <a:r>
              <a:rPr lang="en-US" baseline="0" dirty="0" err="1"/>
              <a:t>Kubectl</a:t>
            </a:r>
            <a:r>
              <a:rPr lang="en-US" baseline="0" dirty="0"/>
              <a:t> call is made- let’s say I’ve made a get pods call, my IAM identity is passed along with the </a:t>
            </a:r>
            <a:r>
              <a:rPr lang="en-US" baseline="0" dirty="0" err="1"/>
              <a:t>kubernetes</a:t>
            </a:r>
            <a:r>
              <a:rPr lang="en-US" baseline="0" dirty="0"/>
              <a:t> call. We can look in the default credential chain for my IAM ID- </a:t>
            </a:r>
            <a:r>
              <a:rPr lang="en-US" baseline="0" dirty="0" err="1"/>
              <a:t>aws</a:t>
            </a:r>
            <a:r>
              <a:rPr lang="en-US" baseline="0" dirty="0"/>
              <a:t> </a:t>
            </a:r>
            <a:r>
              <a:rPr lang="en-US" baseline="0" dirty="0" err="1"/>
              <a:t>config</a:t>
            </a:r>
            <a:r>
              <a:rPr lang="en-US" baseline="0" dirty="0"/>
              <a:t> file, IAM role, etc. </a:t>
            </a:r>
          </a:p>
          <a:p>
            <a:r>
              <a:rPr lang="en-US" baseline="0" dirty="0"/>
              <a:t>2) On the backend, Kubernetes verifies the IAM identity with AWS auth. This is purely authentication.</a:t>
            </a:r>
          </a:p>
          <a:p>
            <a:r>
              <a:rPr lang="en-US" baseline="0" dirty="0"/>
              <a:t>3) The </a:t>
            </a:r>
            <a:r>
              <a:rPr lang="en-US" baseline="0" dirty="0" err="1"/>
              <a:t>auth</a:t>
            </a:r>
            <a:r>
              <a:rPr lang="en-US" baseline="0" dirty="0"/>
              <a:t> response is sent back to Kubernetes, and K8s checks it’s internal RBAC mapping for </a:t>
            </a:r>
            <a:r>
              <a:rPr lang="en-US" baseline="0" dirty="0" err="1"/>
              <a:t>authz</a:t>
            </a:r>
            <a:r>
              <a:rPr lang="en-US" baseline="0" dirty="0"/>
              <a:t>. This determines if my original get pods call was allowed or denied. </a:t>
            </a:r>
          </a:p>
          <a:p>
            <a:r>
              <a:rPr lang="en-US" baseline="0" dirty="0"/>
              <a:t>4) The K8s API approves or denies the request.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19</a:t>
            </a:fld>
            <a:endParaRPr lang="en-US" dirty="0"/>
          </a:p>
        </p:txBody>
      </p:sp>
    </p:spTree>
    <p:extLst>
      <p:ext uri="{BB962C8B-B14F-4D97-AF65-F5344CB8AC3E}">
        <p14:creationId xmlns:p14="http://schemas.microsoft.com/office/powerpoint/2010/main" val="2755286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big news here is that there is support for pluggable authentication providers in 1.10. This is great, because in the EKS preview, we currently vend a custom </a:t>
            </a:r>
            <a:r>
              <a:rPr lang="en-US" dirty="0" err="1"/>
              <a:t>kubectl</a:t>
            </a:r>
            <a:r>
              <a:rPr lang="en-US" dirty="0"/>
              <a:t>. This is problematic for other clients, like helm or anything built on client-go, that need to </a:t>
            </a:r>
            <a:r>
              <a:rPr lang="en-US" dirty="0" err="1"/>
              <a:t>auth</a:t>
            </a:r>
            <a:r>
              <a:rPr lang="en-US" dirty="0"/>
              <a:t> using IAM. Pluggable </a:t>
            </a:r>
            <a:r>
              <a:rPr lang="en-US" dirty="0" err="1"/>
              <a:t>auth</a:t>
            </a:r>
            <a:r>
              <a:rPr lang="en-US" dirty="0"/>
              <a:t> prevents other clients from having to compile the </a:t>
            </a:r>
            <a:r>
              <a:rPr lang="en-US" dirty="0" err="1"/>
              <a:t>heptio</a:t>
            </a:r>
            <a:r>
              <a:rPr lang="en-US" dirty="0"/>
              <a:t> authenticator into their project.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20</a:t>
            </a:fld>
            <a:endParaRPr lang="en-US" dirty="0"/>
          </a:p>
        </p:txBody>
      </p:sp>
    </p:spTree>
    <p:extLst>
      <p:ext uri="{BB962C8B-B14F-4D97-AF65-F5344CB8AC3E}">
        <p14:creationId xmlns:p14="http://schemas.microsoft.com/office/powerpoint/2010/main" val="22512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networking in EKS, we decided to take our own approach and write our own CNI plugin to provide integration with VPC networking. Our CNI plugin is open source, you can check it out on </a:t>
            </a:r>
            <a:r>
              <a:rPr lang="en-US" dirty="0" err="1"/>
              <a:t>github</a:t>
            </a:r>
            <a:r>
              <a:rPr lang="en-US" dirty="0"/>
              <a:t>.</a:t>
            </a:r>
          </a:p>
          <a:p>
            <a:endParaRPr lang="en-US" dirty="0"/>
          </a:p>
          <a:p>
            <a:r>
              <a:rPr lang="en-US" dirty="0"/>
              <a:t>CNI Plugin networking</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Networking for Pods must support high throughput and availability, low latency and minimal jitter comparable to the characteristics a customer would get from EC2 networking.</a:t>
            </a:r>
          </a:p>
          <a:p>
            <a:endParaRPr lang="en-US" dirty="0"/>
          </a:p>
          <a:p>
            <a:r>
              <a:rPr lang="en-US" sz="1200" b="0" i="0" kern="1200" dirty="0">
                <a:solidFill>
                  <a:schemeClr val="tx1"/>
                </a:solidFill>
                <a:effectLst/>
                <a:latin typeface="Arial"/>
                <a:ea typeface="+mn-ea"/>
                <a:cs typeface="+mn-cs"/>
              </a:rPr>
              <a:t>Network operation must be simple and secure. Customers must be able to apply </a:t>
            </a:r>
            <a:r>
              <a:rPr lang="en-US" sz="1200" b="0" i="0" kern="1200" dirty="0" err="1">
                <a:solidFill>
                  <a:schemeClr val="tx1"/>
                </a:solidFill>
                <a:effectLst/>
                <a:latin typeface="Arial"/>
                <a:ea typeface="+mn-ea"/>
                <a:cs typeface="+mn-cs"/>
              </a:rPr>
              <a:t>exsiting</a:t>
            </a:r>
            <a:r>
              <a:rPr lang="en-US" sz="1200" b="0" i="0" kern="1200" dirty="0">
                <a:solidFill>
                  <a:schemeClr val="tx1"/>
                </a:solidFill>
                <a:effectLst/>
                <a:latin typeface="Arial"/>
                <a:ea typeface="+mn-ea"/>
                <a:cs typeface="+mn-cs"/>
              </a:rPr>
              <a:t> AWS VPC networking and security best practices for building Kubernetes clusters over AWS VPC. For example, customers should be able to:</a:t>
            </a:r>
          </a:p>
          <a:p>
            <a:pPr lvl="1"/>
            <a:r>
              <a:rPr lang="en-US" sz="1200" b="0" i="0" kern="1200" dirty="0">
                <a:solidFill>
                  <a:schemeClr val="tx1"/>
                </a:solidFill>
                <a:effectLst/>
                <a:latin typeface="Arial"/>
                <a:ea typeface="+mn-ea"/>
                <a:cs typeface="+mn-cs"/>
              </a:rPr>
              <a:t>use VPC flow logs for troubleshooting and compliance auditing,</a:t>
            </a:r>
          </a:p>
          <a:p>
            <a:pPr lvl="1"/>
            <a:r>
              <a:rPr lang="en-US" sz="1200" b="0" i="0" kern="1200" dirty="0">
                <a:solidFill>
                  <a:schemeClr val="tx1"/>
                </a:solidFill>
                <a:effectLst/>
                <a:latin typeface="Arial"/>
                <a:ea typeface="+mn-ea"/>
                <a:cs typeface="+mn-cs"/>
              </a:rPr>
              <a:t>apply VPC routing polices for traffic engineering,</a:t>
            </a:r>
          </a:p>
          <a:p>
            <a:pPr lvl="1"/>
            <a:r>
              <a:rPr lang="en-US" sz="1200" b="0" i="0" kern="1200" dirty="0">
                <a:solidFill>
                  <a:schemeClr val="tx1"/>
                </a:solidFill>
                <a:effectLst/>
                <a:latin typeface="Arial"/>
                <a:ea typeface="+mn-ea"/>
                <a:cs typeface="+mn-cs"/>
              </a:rPr>
              <a:t>apply security groups to enforce isolation and meet regulatory requirements.</a:t>
            </a:r>
          </a:p>
          <a:p>
            <a:r>
              <a:rPr lang="en-US" sz="1200" b="0" i="0" kern="1200" dirty="0">
                <a:solidFill>
                  <a:schemeClr val="tx1"/>
                </a:solidFill>
                <a:effectLst/>
                <a:latin typeface="Arial"/>
                <a:ea typeface="+mn-ea"/>
                <a:cs typeface="+mn-cs"/>
              </a:rPr>
              <a:t>Pod networking should be setup in a matter of seconds.</a:t>
            </a:r>
          </a:p>
          <a:p>
            <a:r>
              <a:rPr lang="en-US" sz="1200" b="0" i="0" kern="1200" dirty="0">
                <a:solidFill>
                  <a:schemeClr val="tx1"/>
                </a:solidFill>
                <a:effectLst/>
                <a:latin typeface="Arial"/>
                <a:ea typeface="+mn-ea"/>
                <a:cs typeface="+mn-cs"/>
              </a:rPr>
              <a:t>Customer should be able to scale clusters up to 2000 nodes.</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21</a:t>
            </a:fld>
            <a:endParaRPr lang="en-US" dirty="0"/>
          </a:p>
        </p:txBody>
      </p:sp>
    </p:spTree>
    <p:extLst>
      <p:ext uri="{BB962C8B-B14F-4D97-AF65-F5344CB8AC3E}">
        <p14:creationId xmlns:p14="http://schemas.microsoft.com/office/powerpoint/2010/main" val="3699276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a:ea typeface="+mn-ea"/>
                <a:cs typeface="+mn-cs"/>
              </a:rPr>
              <a:t>A network policy is a specification of how groups of pods are allowed to communicate with each other and other network endpoints.</a:t>
            </a:r>
          </a:p>
          <a:p>
            <a:r>
              <a:rPr lang="en-US" sz="1200" b="0" i="0" kern="1200" dirty="0" err="1">
                <a:solidFill>
                  <a:schemeClr val="tx1"/>
                </a:solidFill>
                <a:effectLst/>
                <a:latin typeface="Arial"/>
                <a:ea typeface="+mn-ea"/>
                <a:cs typeface="+mn-cs"/>
              </a:rPr>
              <a:t>NetworkPolicy</a:t>
            </a:r>
            <a:r>
              <a:rPr lang="en-US" sz="1200" b="0" i="0" kern="1200" dirty="0">
                <a:solidFill>
                  <a:schemeClr val="tx1"/>
                </a:solidFill>
                <a:effectLst/>
                <a:latin typeface="Arial"/>
                <a:ea typeface="+mn-ea"/>
                <a:cs typeface="+mn-cs"/>
              </a:rPr>
              <a:t> resources use labels to select pods and define rules which specify what traffic is allowed to the selected pods.</a:t>
            </a:r>
          </a:p>
          <a:p>
            <a:endParaRPr lang="en-US" dirty="0"/>
          </a:p>
          <a:p>
            <a:pPr marL="285750" indent="-285750">
              <a:buFont typeface="Arial" charset="0"/>
              <a:buChar char="•"/>
            </a:pPr>
            <a:endParaRPr lang="en-US" dirty="0"/>
          </a:p>
          <a:p>
            <a:pPr marL="285750" indent="-285750">
              <a:buFont typeface="Arial" charset="0"/>
              <a:buChar char="•"/>
            </a:pPr>
            <a:r>
              <a:rPr lang="en" dirty="0"/>
              <a:t>Optionally extends K8s API with more policy capabilities, and host protection (protecting the K8s infrastructure not just pods, and standalone instances not running K8s)</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23</a:t>
            </a:fld>
            <a:endParaRPr lang="en-US" dirty="0"/>
          </a:p>
        </p:txBody>
      </p:sp>
    </p:spTree>
    <p:extLst>
      <p:ext uri="{BB962C8B-B14F-4D97-AF65-F5344CB8AC3E}">
        <p14:creationId xmlns:p14="http://schemas.microsoft.com/office/powerpoint/2010/main" val="3751489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We’ll provide access to our EKS API logs through </a:t>
            </a:r>
            <a:r>
              <a:rPr lang="en-US" dirty="0" err="1"/>
              <a:t>cloudtrail</a:t>
            </a:r>
            <a:r>
              <a:rPr lang="en-US" dirty="0"/>
              <a:t>, Kubernetes control plane logs through </a:t>
            </a:r>
            <a:r>
              <a:rPr lang="en-US" dirty="0" err="1"/>
              <a:t>cloudwatch</a:t>
            </a:r>
            <a:r>
              <a:rPr lang="en-US" dirty="0"/>
              <a:t> like </a:t>
            </a:r>
          </a:p>
          <a:p>
            <a:r>
              <a:rPr lang="en-US" dirty="0"/>
              <a:t>/</a:t>
            </a:r>
            <a:r>
              <a:rPr lang="en-US" dirty="0" err="1"/>
              <a:t>var</a:t>
            </a:r>
            <a:r>
              <a:rPr lang="en-US" dirty="0"/>
              <a:t>/log/</a:t>
            </a:r>
            <a:r>
              <a:rPr lang="en-US" dirty="0" err="1"/>
              <a:t>kube-apiserver.log</a:t>
            </a:r>
            <a:r>
              <a:rPr lang="en-US" dirty="0"/>
              <a:t> - API Server, responsible for serving the API</a:t>
            </a:r>
          </a:p>
          <a:p>
            <a:r>
              <a:rPr lang="en-US" dirty="0"/>
              <a:t>/</a:t>
            </a:r>
            <a:r>
              <a:rPr lang="en-US" dirty="0" err="1"/>
              <a:t>var</a:t>
            </a:r>
            <a:r>
              <a:rPr lang="en-US" dirty="0"/>
              <a:t>/log/</a:t>
            </a:r>
            <a:r>
              <a:rPr lang="en-US" dirty="0" err="1"/>
              <a:t>kube-scheduler.log</a:t>
            </a:r>
            <a:r>
              <a:rPr lang="en-US" dirty="0"/>
              <a:t> - Scheduler, responsible for making scheduling decisions</a:t>
            </a:r>
          </a:p>
          <a:p>
            <a:r>
              <a:rPr lang="en-US" dirty="0"/>
              <a:t>/</a:t>
            </a:r>
            <a:r>
              <a:rPr lang="en-US" dirty="0" err="1"/>
              <a:t>var</a:t>
            </a:r>
            <a:r>
              <a:rPr lang="en-US" dirty="0"/>
              <a:t>/log/</a:t>
            </a:r>
            <a:r>
              <a:rPr lang="en-US" dirty="0" err="1"/>
              <a:t>kube</a:t>
            </a:r>
            <a:r>
              <a:rPr lang="en-US" dirty="0"/>
              <a:t>-controller-</a:t>
            </a:r>
            <a:r>
              <a:rPr lang="en-US" dirty="0" err="1"/>
              <a:t>manager.log</a:t>
            </a:r>
            <a:r>
              <a:rPr lang="en-US" dirty="0"/>
              <a:t> - Controller that manages replication controllers</a:t>
            </a:r>
          </a:p>
          <a:p>
            <a:br>
              <a:rPr lang="en-US" dirty="0"/>
            </a:br>
            <a:r>
              <a:rPr lang="en-US" dirty="0"/>
              <a:t> and, finally,  we’ll provide access to the metrics server, which aggregates cluster wide metrics, for consumption via your favorite mechanism. </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24</a:t>
            </a:fld>
            <a:endParaRPr lang="en-US" dirty="0"/>
          </a:p>
        </p:txBody>
      </p:sp>
    </p:spTree>
    <p:extLst>
      <p:ext uri="{BB962C8B-B14F-4D97-AF65-F5344CB8AC3E}">
        <p14:creationId xmlns:p14="http://schemas.microsoft.com/office/powerpoint/2010/main" val="2012901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give you choice of</a:t>
            </a:r>
            <a:r>
              <a:rPr lang="en-US" baseline="0" dirty="0"/>
              <a:t> Kubernetes versions on EKS. We will support the current version and the previous two. </a:t>
            </a:r>
          </a:p>
          <a:p>
            <a:endParaRPr lang="en-US" baseline="0" dirty="0"/>
          </a:p>
          <a:p>
            <a:r>
              <a:rPr lang="en-US" baseline="0" dirty="0"/>
              <a:t>Just so everyone is on he same page, the k8s version scheme is </a:t>
            </a:r>
            <a:r>
              <a:rPr lang="en-US" baseline="0" dirty="0" err="1"/>
              <a:t>major.minor.patch</a:t>
            </a:r>
            <a:r>
              <a:rPr lang="en-US" baseline="0" dirty="0"/>
              <a:t>, so 1.9.2- </a:t>
            </a:r>
          </a:p>
          <a:p>
            <a:endParaRPr lang="en-US" baseline="0" dirty="0"/>
          </a:p>
          <a:p>
            <a:r>
              <a:rPr lang="en-US" baseline="0" dirty="0"/>
              <a:t>We’ll make sure you have the latest security patches on your cluster, while giving you a choice of minor versions to run.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25</a:t>
            </a:fld>
            <a:endParaRPr lang="en-US" dirty="0"/>
          </a:p>
        </p:txBody>
      </p:sp>
    </p:spTree>
    <p:extLst>
      <p:ext uri="{BB962C8B-B14F-4D97-AF65-F5344CB8AC3E}">
        <p14:creationId xmlns:p14="http://schemas.microsoft.com/office/powerpoint/2010/main" val="2448602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want to give you total control over version upgrades on your cluster. You’ll be able to enable automatic version upgrades on your cluster, which means that when a new Kubernetes minor version is available, we’ll automatically deploy it to your cluster.</a:t>
            </a:r>
          </a:p>
          <a:p>
            <a:endParaRPr lang="en-US" baseline="0" dirty="0"/>
          </a:p>
          <a:p>
            <a:r>
              <a:rPr lang="en-US" baseline="0" dirty="0"/>
              <a:t>You could, however, choose to not enable that option, and stick on a particular minor version- this allows you to upgrade on your own cadence, blue/green test new versions against your current, and essentially verify you’re ready to go to the next version. When you’re ready to upgrade, you can call an EKS API to trigger an in-place upgrade on your cluster, or simply redeploy your apps to another cluster in parallel. </a:t>
            </a:r>
          </a:p>
          <a:p>
            <a:endParaRPr lang="en-US" baseline="0" dirty="0"/>
          </a:p>
          <a:p>
            <a:r>
              <a:rPr lang="en-US" baseline="0" dirty="0"/>
              <a:t>You’ll be able to stick with a Kubernetes version as long as we support it, and when your cluster is outside of our supported versions of k8s, you’ll have some heads up that you need to upgrade it, or we’ll finally upgrade it automatically for you at a pre-specified end of life date.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26</a:t>
            </a:fld>
            <a:endParaRPr lang="en-US" dirty="0"/>
          </a:p>
        </p:txBody>
      </p:sp>
    </p:spTree>
    <p:extLst>
      <p:ext uri="{BB962C8B-B14F-4D97-AF65-F5344CB8AC3E}">
        <p14:creationId xmlns:p14="http://schemas.microsoft.com/office/powerpoint/2010/main" val="2844242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 popular request. </a:t>
            </a:r>
            <a:r>
              <a:rPr lang="en-US" dirty="0" err="1"/>
              <a:t>Privatelink</a:t>
            </a:r>
            <a:r>
              <a:rPr lang="en-US" dirty="0"/>
              <a:t> is a feature at</a:t>
            </a:r>
            <a:r>
              <a:rPr lang="en-US" baseline="0" dirty="0"/>
              <a:t> AWS that allows service endpoints to appear as elastic network interfaces inside of your VPC. </a:t>
            </a:r>
            <a:r>
              <a:rPr lang="en-US" sz="1200" b="0" i="0" kern="1200" dirty="0">
                <a:solidFill>
                  <a:schemeClr val="tx1"/>
                </a:solidFill>
                <a:effectLst/>
                <a:latin typeface="Arial"/>
                <a:ea typeface="+mn-ea"/>
                <a:cs typeface="+mn-cs"/>
              </a:rPr>
              <a:t> </a:t>
            </a:r>
            <a:r>
              <a:rPr lang="en-US" sz="1200" b="0" i="0" kern="1200" dirty="0" err="1">
                <a:solidFill>
                  <a:schemeClr val="tx1"/>
                </a:solidFill>
                <a:effectLst/>
                <a:latin typeface="Arial"/>
                <a:ea typeface="+mn-ea"/>
                <a:cs typeface="+mn-cs"/>
              </a:rPr>
              <a:t>PrivateLink</a:t>
            </a:r>
            <a:r>
              <a:rPr lang="en-US" sz="1200" b="0" i="0" kern="1200" dirty="0">
                <a:solidFill>
                  <a:schemeClr val="tx1"/>
                </a:solidFill>
                <a:effectLst/>
                <a:latin typeface="Arial"/>
                <a:ea typeface="+mn-ea"/>
                <a:cs typeface="+mn-cs"/>
              </a:rPr>
              <a:t> removes the need of whitelisting public IPs, or managing the Internet connectivity using an Internet Gateway, Network Address Translation (NAT) devices, or firewall proxies to connect to AWS services.</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27</a:t>
            </a:fld>
            <a:endParaRPr lang="en-US" dirty="0"/>
          </a:p>
        </p:txBody>
      </p:sp>
    </p:spTree>
    <p:extLst>
      <p:ext uri="{BB962C8B-B14F-4D97-AF65-F5344CB8AC3E}">
        <p14:creationId xmlns:p14="http://schemas.microsoft.com/office/powerpoint/2010/main" val="2579768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here’s what this</a:t>
            </a:r>
            <a:r>
              <a:rPr lang="en-US" baseline="0" dirty="0"/>
              <a:t> will look like in EKS. </a:t>
            </a:r>
            <a:r>
              <a:rPr lang="en-US" dirty="0"/>
              <a:t>We will provide the option to access your EKS cluster over a </a:t>
            </a:r>
            <a:r>
              <a:rPr lang="en-US" dirty="0" err="1"/>
              <a:t>Privatelink</a:t>
            </a:r>
            <a:r>
              <a:rPr lang="en-US" baseline="0" dirty="0"/>
              <a:t> endpoint. This means that you can communicate to your cluster API endpoint entirely within your VPC- there’s no need to traverse the public internet to reach it.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28</a:t>
            </a:fld>
            <a:endParaRPr lang="en-US" dirty="0"/>
          </a:p>
        </p:txBody>
      </p:sp>
    </p:spTree>
    <p:extLst>
      <p:ext uri="{BB962C8B-B14F-4D97-AF65-F5344CB8AC3E}">
        <p14:creationId xmlns:p14="http://schemas.microsoft.com/office/powerpoint/2010/main" val="2377048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thinking about this more broadly, if your question today is “hey, will X thing work on EKS”, then the answer is yes.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29</a:t>
            </a:fld>
            <a:endParaRPr lang="en-US" dirty="0"/>
          </a:p>
        </p:txBody>
      </p:sp>
    </p:spTree>
    <p:extLst>
      <p:ext uri="{BB962C8B-B14F-4D97-AF65-F5344CB8AC3E}">
        <p14:creationId xmlns:p14="http://schemas.microsoft.com/office/powerpoint/2010/main" val="2475000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1: EKS is a platform for enterprises to run production-grade workloads. Some</a:t>
            </a:r>
            <a:r>
              <a:rPr lang="en-US" sz="1200" baseline="0" dirty="0">
                <a:solidFill>
                  <a:prstClr val="black"/>
                </a:solidFill>
                <a:latin typeface="Calibri" panose="020F0502020204030204"/>
              </a:rPr>
              <a:t> of the largest and most innovative companies in the world are AWS customers that have given us feedback on what they need EKS to do for them. </a:t>
            </a:r>
          </a:p>
          <a:p>
            <a:pPr defTabSz="685800"/>
            <a:endParaRPr lang="en-US" sz="1200" baseline="0" dirty="0">
              <a:solidFill>
                <a:prstClr val="black"/>
              </a:solidFill>
              <a:latin typeface="Calibri" panose="020F0502020204030204"/>
            </a:endParaRPr>
          </a:p>
          <a:p>
            <a:pPr defTabSz="685800"/>
            <a:r>
              <a:rPr lang="en-US" sz="1200" baseline="0" dirty="0">
                <a:solidFill>
                  <a:prstClr val="black"/>
                </a:solidFill>
                <a:latin typeface="Calibri" panose="020F0502020204030204"/>
              </a:rPr>
              <a:t>As a result,</a:t>
            </a:r>
            <a:r>
              <a:rPr lang="en-US" sz="1200" dirty="0">
                <a:solidFill>
                  <a:prstClr val="black"/>
                </a:solidFill>
                <a:latin typeface="Calibri" panose="020F0502020204030204"/>
              </a:rPr>
              <a:t> EKS aims to provide features and management capabilities to allow enterprises to run real workloads at real scale. Reliability, visibility, scalability, and ease of management are our priorities.</a:t>
            </a:r>
          </a:p>
          <a:p>
            <a:pPr defTabSz="685800"/>
            <a:endParaRPr lang="en-US" sz="1200" dirty="0">
              <a:solidFill>
                <a:prstClr val="black"/>
              </a:solidFill>
              <a:latin typeface="Calibri" panose="020F0502020204030204"/>
            </a:endParaRP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1931212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this morning, EKS is now Kubernetes certified. This is a big deal to us, and it helps us demonstrate our commitment to running open source/upstream </a:t>
            </a:r>
            <a:r>
              <a:rPr lang="en-US" dirty="0" err="1"/>
              <a:t>kubernetes</a:t>
            </a:r>
            <a:r>
              <a:rPr lang="en-US" dirty="0"/>
              <a: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30</a:t>
            </a:fld>
            <a:endParaRPr lang="en-US" dirty="0"/>
          </a:p>
        </p:txBody>
      </p:sp>
    </p:spTree>
    <p:extLst>
      <p:ext uri="{BB962C8B-B14F-4D97-AF65-F5344CB8AC3E}">
        <p14:creationId xmlns:p14="http://schemas.microsoft.com/office/powerpoint/2010/main" val="3351646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being conformant mean? At the core it’s a series of tests that are run on a cluster. These tests make sure that your distribution of </a:t>
            </a:r>
            <a:r>
              <a:rPr lang="en-US" dirty="0" err="1"/>
              <a:t>Kubernees</a:t>
            </a:r>
            <a:r>
              <a:rPr lang="en-US" dirty="0"/>
              <a:t> supports all the features, functions, APIs that make it Kubernetes. There are also some other components to this</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31</a:t>
            </a:fld>
            <a:endParaRPr lang="en-US" dirty="0"/>
          </a:p>
        </p:txBody>
      </p:sp>
    </p:spTree>
    <p:extLst>
      <p:ext uri="{BB962C8B-B14F-4D97-AF65-F5344CB8AC3E}">
        <p14:creationId xmlns:p14="http://schemas.microsoft.com/office/powerpoint/2010/main" val="773573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end result of this testing is simple: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32</a:t>
            </a:fld>
            <a:endParaRPr lang="en-US" dirty="0"/>
          </a:p>
        </p:txBody>
      </p:sp>
    </p:spTree>
    <p:extLst>
      <p:ext uri="{BB962C8B-B14F-4D97-AF65-F5344CB8AC3E}">
        <p14:creationId xmlns:p14="http://schemas.microsoft.com/office/powerpoint/2010/main" val="1806536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if you’re a preview participant today, you’ll be familiar with some of this struggle. There was a challenge we needed to address, which is in normal Kubernetes land, there’s an assumption that this is the cluster configuration, with everything living inside a flat network with unrestricted access. API access from the </a:t>
            </a:r>
            <a:r>
              <a:rPr lang="en-US" dirty="0" err="1"/>
              <a:t>Kubelets</a:t>
            </a:r>
            <a:r>
              <a:rPr lang="en-US" dirty="0"/>
              <a:t> to the masters works just fine, and for commands that have the reverse </a:t>
            </a:r>
            <a:r>
              <a:rPr lang="en-US" dirty="0" err="1"/>
              <a:t>datapath</a:t>
            </a:r>
            <a:r>
              <a:rPr lang="en-US" dirty="0"/>
              <a:t> like </a:t>
            </a:r>
            <a:r>
              <a:rPr lang="en-US" dirty="0" err="1"/>
              <a:t>kubectl</a:t>
            </a:r>
            <a:r>
              <a:rPr lang="en-US" dirty="0"/>
              <a:t> exec and logs, the masters ca invoke connections to the worker nodes.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33</a:t>
            </a:fld>
            <a:endParaRPr lang="en-US" dirty="0"/>
          </a:p>
        </p:txBody>
      </p:sp>
    </p:spTree>
    <p:extLst>
      <p:ext uri="{BB962C8B-B14F-4D97-AF65-F5344CB8AC3E}">
        <p14:creationId xmlns:p14="http://schemas.microsoft.com/office/powerpoint/2010/main" val="112995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the land of EKS, where the masters run in our account, there’s some discontinuity. Your workers can reach out to the masters, especially because this is a normal service pattern in AWS. You reach out to us, outbound access is fine, but we can’t just reach into your account and connect to your workers. That’s exactly what Kubernetes does when calling exec, logs, proxy.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34</a:t>
            </a:fld>
            <a:endParaRPr lang="en-US" dirty="0"/>
          </a:p>
        </p:txBody>
      </p:sp>
    </p:spTree>
    <p:extLst>
      <p:ext uri="{BB962C8B-B14F-4D97-AF65-F5344CB8AC3E}">
        <p14:creationId xmlns:p14="http://schemas.microsoft.com/office/powerpoint/2010/main" val="2389895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short, we need connectivity into your account. There were two things we thought about here: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35</a:t>
            </a:fld>
            <a:endParaRPr lang="en-US" dirty="0"/>
          </a:p>
        </p:txBody>
      </p:sp>
    </p:spTree>
    <p:extLst>
      <p:ext uri="{BB962C8B-B14F-4D97-AF65-F5344CB8AC3E}">
        <p14:creationId xmlns:p14="http://schemas.microsoft.com/office/powerpoint/2010/main" val="2690498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way we’ve decided to solve this is by building cross-account networking infrastructure. All new EKS clusters will come with this functionality by default. The green/orange split here indicates your network and our network. We can use our IAM role to provision an ENI in your VPC and attach it to our masters. This means that our masters have an interface with a route to your VPC. This channel is also encrypted with TLS. </a:t>
            </a:r>
          </a:p>
          <a:p>
            <a:r>
              <a:rPr lang="en-US" dirty="0"/>
              <a:t>NLB Static </a:t>
            </a:r>
            <a:r>
              <a:rPr lang="en-US" dirty="0" err="1"/>
              <a:t>Ips</a:t>
            </a:r>
            <a:endParaRPr lang="en-US" dirty="0"/>
          </a:p>
          <a:p>
            <a:r>
              <a:rPr lang="en-US" dirty="0"/>
              <a:t>TLS termination on the masters</a:t>
            </a:r>
          </a:p>
          <a:p>
            <a:r>
              <a:rPr lang="en-US" dirty="0"/>
              <a:t>TLS termination between masters and </a:t>
            </a:r>
            <a:r>
              <a:rPr lang="en-US" dirty="0" err="1"/>
              <a:t>kubelet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36</a:t>
            </a:fld>
            <a:endParaRPr lang="en-US" dirty="0"/>
          </a:p>
        </p:txBody>
      </p:sp>
    </p:spTree>
    <p:extLst>
      <p:ext uri="{BB962C8B-B14F-4D97-AF65-F5344CB8AC3E}">
        <p14:creationId xmlns:p14="http://schemas.microsoft.com/office/powerpoint/2010/main" val="138027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another look into this. ENIs are constructs that live within a single Availability Zone. So, when you provision an EKS cluster and tell us which subnets your worker nodes use, we will place masters into the </a:t>
            </a:r>
            <a:r>
              <a:rPr lang="en-US" dirty="0" err="1"/>
              <a:t>Azs</a:t>
            </a:r>
            <a:r>
              <a:rPr lang="en-US" dirty="0"/>
              <a:t> that correspond to those subnets. So if you pass us three </a:t>
            </a:r>
            <a:r>
              <a:rPr lang="en-US" dirty="0" err="1"/>
              <a:t>Azs</a:t>
            </a:r>
            <a:r>
              <a:rPr lang="en-US" dirty="0"/>
              <a:t>, we’ll put masters in 3 </a:t>
            </a:r>
            <a:r>
              <a:rPr lang="en-US" dirty="0" err="1"/>
              <a:t>Azs</a:t>
            </a:r>
            <a:r>
              <a:rPr lang="en-US" dirty="0"/>
              <a:t>, as well as ENIs in 3 </a:t>
            </a:r>
            <a:r>
              <a:rPr lang="en-US" dirty="0" err="1"/>
              <a:t>Azs</a:t>
            </a:r>
            <a:r>
              <a:rPr lang="en-US" dirty="0"/>
              <a:t>. (each master gets an ENI). </a:t>
            </a:r>
          </a:p>
          <a:p>
            <a:endParaRPr lang="en-US" dirty="0"/>
          </a:p>
          <a:p>
            <a:r>
              <a:rPr lang="en-US" dirty="0"/>
              <a:t>But, remember, because the VPC has the concept of a default route, so we can reach instances in subnets across </a:t>
            </a:r>
            <a:r>
              <a:rPr lang="en-US" dirty="0" err="1"/>
              <a:t>Azs</a:t>
            </a:r>
            <a:r>
              <a:rPr lang="en-US" dirty="0"/>
              <a:t>. This means that in the case of a master failure, we have redundancy, and we don’t lose access to the workers in that AZ. We can use another ENI to provide access to the workers.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37</a:t>
            </a:fld>
            <a:endParaRPr lang="en-US" dirty="0"/>
          </a:p>
        </p:txBody>
      </p:sp>
    </p:spTree>
    <p:extLst>
      <p:ext uri="{BB962C8B-B14F-4D97-AF65-F5344CB8AC3E}">
        <p14:creationId xmlns:p14="http://schemas.microsoft.com/office/powerpoint/2010/main" val="743379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needed to ensure everything was encrypted, we manage our own PKI here. Each EKS cluster uses it’s own root CA, and the master gets certs from that CA- a public and private key. You can get this cert data when you describe the cluster. </a:t>
            </a:r>
          </a:p>
          <a:p>
            <a:endParaRPr lang="en-US" dirty="0"/>
          </a:p>
          <a:p>
            <a:r>
              <a:rPr lang="en-US" dirty="0"/>
              <a:t>Workers authenticate to the master using IAM, but the masters authenticate to the workers using this server cert, which is provided to </a:t>
            </a:r>
            <a:r>
              <a:rPr lang="en-US" dirty="0" err="1"/>
              <a:t>kubelet</a:t>
            </a:r>
            <a:r>
              <a:rPr lang="en-US" dirty="0"/>
              <a:t>. In the exec/logs data flow, the </a:t>
            </a:r>
            <a:r>
              <a:rPr lang="en-US" dirty="0" err="1"/>
              <a:t>kubelet</a:t>
            </a:r>
            <a:r>
              <a:rPr lang="en-US" dirty="0"/>
              <a:t> acts as the server, so it has its own server certificate. Certificate rotation happens on the </a:t>
            </a:r>
            <a:r>
              <a:rPr lang="en-US" dirty="0" err="1"/>
              <a:t>kubelet</a:t>
            </a:r>
            <a:r>
              <a:rPr lang="en-US" dirty="0"/>
              <a:t>, as well.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38</a:t>
            </a:fld>
            <a:endParaRPr lang="en-US" dirty="0"/>
          </a:p>
        </p:txBody>
      </p:sp>
    </p:spTree>
    <p:extLst>
      <p:ext uri="{BB962C8B-B14F-4D97-AF65-F5344CB8AC3E}">
        <p14:creationId xmlns:p14="http://schemas.microsoft.com/office/powerpoint/2010/main" val="16252128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 anyone can actually do this on their own. You can provision your Kubernetes cluster this way if you want. Say you’re a central IT team, we’d actually syndicate this as the right way to run Kubernetes.</a:t>
            </a:r>
          </a:p>
          <a:p>
            <a:endParaRPr lang="en-US" dirty="0"/>
          </a:p>
          <a:p>
            <a:r>
              <a:rPr lang="en-US" dirty="0"/>
              <a:t>However, speaking from experience, this is fairly difficult to do. But, you can let us do this for you, and you’ll get this configuration by default.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39</a:t>
            </a:fld>
            <a:endParaRPr lang="en-US" dirty="0"/>
          </a:p>
        </p:txBody>
      </p:sp>
    </p:spTree>
    <p:extLst>
      <p:ext uri="{BB962C8B-B14F-4D97-AF65-F5344CB8AC3E}">
        <p14:creationId xmlns:p14="http://schemas.microsoft.com/office/powerpoint/2010/main" val="1285690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2: EKS provides a native and upstream Kubernetes experience. Any modifications or improvements that we make in our service must be transparent to the  Kubernetes end user.</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This means that your existing Kubernetes experience and know how applies directly to EKS. Your existing applications and investments in Kubernetes work right out of the box with EKS. </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896334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new things- on the load balancing front, we’ve decided to partner with Ticketmaster and </a:t>
            </a:r>
            <a:r>
              <a:rPr lang="en-US" dirty="0" err="1"/>
              <a:t>Redhat</a:t>
            </a:r>
            <a:r>
              <a:rPr lang="en-US" dirty="0"/>
              <a:t> to collaborate on the CoreOS ALB Ingress controller. We have a core maintainer on this project and will be working to make it a first class citizen and the way to use ALB with Kubernetes on AWS. </a:t>
            </a:r>
          </a:p>
          <a:p>
            <a:endParaRPr lang="en-US" dirty="0"/>
          </a:p>
          <a:p>
            <a:r>
              <a:rPr lang="en-US" dirty="0"/>
              <a:t>Ingress, if you’re unfamiliar, is the Layer 7 routing feature in Kubernetes. ALB maps well to this feature. Essentially,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40</a:t>
            </a:fld>
            <a:endParaRPr lang="en-US" dirty="0"/>
          </a:p>
        </p:txBody>
      </p:sp>
    </p:spTree>
    <p:extLst>
      <p:ext uri="{BB962C8B-B14F-4D97-AF65-F5344CB8AC3E}">
        <p14:creationId xmlns:p14="http://schemas.microsoft.com/office/powerpoint/2010/main" val="27407287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new things- on the load balancing front, we’ve decided to partner with Ticketmaster and </a:t>
            </a:r>
            <a:r>
              <a:rPr lang="en-US" dirty="0" err="1"/>
              <a:t>Redhat</a:t>
            </a:r>
            <a:r>
              <a:rPr lang="en-US" dirty="0"/>
              <a:t> to collaborate on the CoreOS ALB Ingress controller. We have a core maintainer on this project and will be working to make it a first class citizen and the way to use ALB with Kubernetes on AWS. </a:t>
            </a:r>
          </a:p>
          <a:p>
            <a:endParaRPr lang="en-US" dirty="0"/>
          </a:p>
          <a:p>
            <a:r>
              <a:rPr lang="en-US" dirty="0"/>
              <a:t>Ingress, if you’re unfamiliar, is the Layer 7 routing feature in Kubernetes. ALB maps well to this feature. Essentially, </a:t>
            </a:r>
          </a:p>
        </p:txBody>
      </p:sp>
      <p:sp>
        <p:nvSpPr>
          <p:cNvPr id="4" name="Slide Number Placeholder 3"/>
          <p:cNvSpPr>
            <a:spLocks noGrp="1"/>
          </p:cNvSpPr>
          <p:nvPr>
            <p:ph type="sldNum" sz="quarter" idx="10"/>
          </p:nvPr>
        </p:nvSpPr>
        <p:spPr/>
        <p:txBody>
          <a:bodyPr/>
          <a:lstStyle/>
          <a:p>
            <a:fld id="{69C3F2ED-74C5-7D4F-8560-0CC253E9A436}" type="slidenum">
              <a:rPr lang="en-US" smtClean="0"/>
              <a:pPr/>
              <a:t>41</a:t>
            </a:fld>
            <a:endParaRPr lang="en-US" dirty="0"/>
          </a:p>
        </p:txBody>
      </p:sp>
    </p:spTree>
    <p:extLst>
      <p:ext uri="{BB962C8B-B14F-4D97-AF65-F5344CB8AC3E}">
        <p14:creationId xmlns:p14="http://schemas.microsoft.com/office/powerpoint/2010/main" val="2527316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3: EKS customers are not forced to use additional AWS services, but if they want to, the integrations are seamless and eliminate undifferentiated heavy lifting.</a:t>
            </a:r>
          </a:p>
          <a:p>
            <a:pPr defTabSz="685800"/>
            <a:endParaRPr lang="en-US" sz="1200" dirty="0">
              <a:solidFill>
                <a:prstClr val="black"/>
              </a:solidFill>
              <a:latin typeface="Calibri" panose="020F0502020204030204"/>
            </a:endParaRPr>
          </a:p>
          <a:p>
            <a:pPr defTabSz="685800"/>
            <a:r>
              <a:rPr lang="en-US" sz="1200" dirty="0">
                <a:solidFill>
                  <a:prstClr val="black"/>
                </a:solidFill>
                <a:latin typeface="Calibri" panose="020F0502020204030204"/>
              </a:rPr>
              <a:t>We are focused on making contributions to projects that allow customers to use the AWS components they currently know and love with their applications in Kubernetes,</a:t>
            </a:r>
            <a:r>
              <a:rPr lang="en-US" sz="1200" baseline="0" dirty="0">
                <a:solidFill>
                  <a:prstClr val="black"/>
                </a:solidFill>
                <a:latin typeface="Calibri" panose="020F0502020204030204"/>
              </a:rPr>
              <a:t> but at the same time, they have the freedom to choose off the shelf open source options as well. </a:t>
            </a:r>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168084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800"/>
            <a:r>
              <a:rPr lang="en-US" sz="1200" dirty="0">
                <a:solidFill>
                  <a:prstClr val="black"/>
                </a:solidFill>
                <a:latin typeface="Calibri" panose="020F0502020204030204"/>
              </a:rPr>
              <a:t>Tenant 4: The EKS team actively contributes to the Kubernetes project to improve the Kubernetes experience for all AWS customers.</a:t>
            </a:r>
          </a:p>
          <a:p>
            <a:pPr defTabSz="685800"/>
            <a:endParaRPr lang="en-US" sz="1200" dirty="0">
              <a:solidFill>
                <a:prstClr val="black"/>
              </a:solidFill>
              <a:latin typeface="Calibri" panose="020F0502020204030204"/>
            </a:endParaRPr>
          </a:p>
          <a:p>
            <a:pPr defTabSz="685800"/>
            <a:endParaRPr lang="en-US" sz="1200" dirty="0">
              <a:solidFill>
                <a:prstClr val="black"/>
              </a:solidFill>
              <a:latin typeface="Calibri" panose="020F0502020204030204"/>
            </a:endParaRP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42144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to recap, one more snapshot</a:t>
            </a:r>
            <a:r>
              <a:rPr lang="en-US" baseline="0" dirty="0"/>
              <a:t> of what your standard </a:t>
            </a:r>
            <a:r>
              <a:rPr lang="en-US" dirty="0"/>
              <a:t>Kubernetes</a:t>
            </a:r>
            <a:r>
              <a:rPr lang="en-US" baseline="0" dirty="0"/>
              <a:t> distribution looks like today</a:t>
            </a:r>
            <a:r>
              <a:rPr lang="en-US" dirty="0"/>
              <a:t>. Masters,</a:t>
            </a:r>
            <a:r>
              <a:rPr lang="en-US" baseline="0" dirty="0"/>
              <a:t> </a:t>
            </a:r>
            <a:r>
              <a:rPr lang="en-US" baseline="0" dirty="0" err="1"/>
              <a:t>Etcd</a:t>
            </a:r>
            <a:r>
              <a:rPr lang="en-US" baseline="0" dirty="0"/>
              <a:t>, Worker nodes, all running in your </a:t>
            </a:r>
            <a:r>
              <a:rPr lang="en-US" baseline="0" dirty="0" err="1"/>
              <a:t>acount</a:t>
            </a:r>
            <a:r>
              <a:rPr lang="en-US" baseline="0" dirty="0"/>
              <a:t> and under your supervision.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13</a:t>
            </a:fld>
            <a:endParaRPr lang="en-US" dirty="0"/>
          </a:p>
        </p:txBody>
      </p:sp>
    </p:spTree>
    <p:extLst>
      <p:ext uri="{BB962C8B-B14F-4D97-AF65-F5344CB8AC3E}">
        <p14:creationId xmlns:p14="http://schemas.microsoft.com/office/powerpoint/2010/main" val="3035895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a:ea typeface="+mn-ea"/>
                <a:cs typeface="+mn-cs"/>
              </a:rPr>
              <a:t>Customer retains full control over workers: instance type, instance size, launch type (SPOT!!!)</a:t>
            </a:r>
          </a:p>
          <a:p>
            <a:endParaRPr lang="en-US" dirty="0"/>
          </a:p>
          <a:p>
            <a:r>
              <a:rPr lang="en-US" dirty="0"/>
              <a:t>You may have noticed from our run-through of the EKS APIs that there isn’t one that addresses adding worker node capacity to your cluster. This isn’t currently provided. </a:t>
            </a:r>
          </a:p>
          <a:p>
            <a:endParaRPr lang="en-US" dirty="0"/>
          </a:p>
          <a:p>
            <a:r>
              <a:rPr lang="en-US" dirty="0"/>
              <a:t>Today, the approach is very similar to how ECS works. We provide the control plane, you check in your own instances. You pass some configuration data to an instance or an </a:t>
            </a:r>
            <a:r>
              <a:rPr lang="en-US" dirty="0" err="1"/>
              <a:t>autoscaling</a:t>
            </a:r>
            <a:r>
              <a:rPr lang="en-US" dirty="0"/>
              <a:t> group or a </a:t>
            </a:r>
            <a:r>
              <a:rPr lang="en-US" dirty="0" err="1"/>
              <a:t>cloudformation</a:t>
            </a:r>
            <a:r>
              <a:rPr lang="en-US" dirty="0"/>
              <a:t> template, and the instances come up and check into your cluster. </a:t>
            </a:r>
          </a:p>
          <a:p>
            <a:endParaRPr lang="en-US" dirty="0"/>
          </a:p>
          <a:p>
            <a:r>
              <a:rPr lang="en-US" dirty="0"/>
              <a:t>This means that you control the instance type, the configuration, the AMI used, the network configuration in your VPC, security groups, ACLs. You can use spot instances or reserved instances. They are your instances. However, you probably don’t want to build every necessary binary into the OS yourself and hope it works for our service. So, we’re providing an EKS optimized AMI, </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16</a:t>
            </a:fld>
            <a:endParaRPr lang="en-US" dirty="0"/>
          </a:p>
        </p:txBody>
      </p:sp>
    </p:spTree>
    <p:extLst>
      <p:ext uri="{BB962C8B-B14F-4D97-AF65-F5344CB8AC3E}">
        <p14:creationId xmlns:p14="http://schemas.microsoft.com/office/powerpoint/2010/main" val="399688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Because we’re hosting</a:t>
            </a:r>
            <a:r>
              <a:rPr lang="en-US" baseline="0" dirty="0"/>
              <a:t> Kubernetes as a service, we need to provide authentication on the API endpoint with IAM. When we started this project IAM wasn’t supported as a built-in authentication mechanism, so let’s dig into how this works.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2376708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rPr>
              <a:t>https://</a:t>
            </a:r>
            <a:r>
              <a:rPr lang="en-US" sz="1200" dirty="0" err="1">
                <a:solidFill>
                  <a:prstClr val="black"/>
                </a:solidFill>
                <a:latin typeface="Calibri" panose="020F0502020204030204"/>
              </a:rPr>
              <a:t>github.com</a:t>
            </a:r>
            <a:r>
              <a:rPr lang="en-US" sz="1200" dirty="0">
                <a:solidFill>
                  <a:prstClr val="black"/>
                </a:solidFill>
                <a:latin typeface="Calibri" panose="020F0502020204030204"/>
              </a:rPr>
              <a:t>/</a:t>
            </a:r>
            <a:r>
              <a:rPr lang="en-US" sz="1200" dirty="0" err="1">
                <a:solidFill>
                  <a:prstClr val="black"/>
                </a:solidFill>
                <a:latin typeface="Calibri" panose="020F0502020204030204"/>
              </a:rPr>
              <a:t>heptiolabs</a:t>
            </a:r>
            <a:r>
              <a:rPr lang="en-US" sz="1200" dirty="0">
                <a:solidFill>
                  <a:prstClr val="black"/>
                </a:solidFill>
                <a:latin typeface="Calibri" panose="020F0502020204030204"/>
              </a:rPr>
              <a:t>/</a:t>
            </a:r>
            <a:r>
              <a:rPr lang="en-US" sz="1200" dirty="0" err="1">
                <a:solidFill>
                  <a:prstClr val="black"/>
                </a:solidFill>
                <a:latin typeface="Calibri" panose="020F0502020204030204"/>
              </a:rPr>
              <a:t>kubernetes</a:t>
            </a:r>
            <a:r>
              <a:rPr lang="en-US" sz="1200" dirty="0">
                <a:solidFill>
                  <a:prstClr val="black"/>
                </a:solidFill>
                <a:latin typeface="Calibri" panose="020F0502020204030204"/>
              </a:rPr>
              <a:t>-</a:t>
            </a:r>
            <a:r>
              <a:rPr lang="en-US" sz="1200" dirty="0" err="1">
                <a:solidFill>
                  <a:prstClr val="black"/>
                </a:solidFill>
                <a:latin typeface="Calibri" panose="020F0502020204030204"/>
              </a:rPr>
              <a:t>aws</a:t>
            </a:r>
            <a:r>
              <a:rPr lang="en-US" sz="1200" dirty="0">
                <a:solidFill>
                  <a:prstClr val="black"/>
                </a:solidFill>
                <a:latin typeface="Calibri" panose="020F0502020204030204"/>
              </a:rPr>
              <a:t>-authenticator </a:t>
            </a:r>
            <a:r>
              <a:rPr lang="en-US" sz="1200" dirty="0">
                <a:solidFill>
                  <a:prstClr val="black"/>
                </a:solidFill>
                <a:latin typeface="Calibri" panose="020F0502020204030204"/>
                <a:sym typeface="Wingding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Calibri" panose="020F0502020204030204"/>
              <a:sym typeface="Wingding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Calibri" panose="020F0502020204030204"/>
                <a:sym typeface="Wingdings"/>
              </a:rPr>
              <a:t>The</a:t>
            </a:r>
            <a:r>
              <a:rPr lang="en-US" sz="1200" baseline="0" dirty="0">
                <a:solidFill>
                  <a:prstClr val="black"/>
                </a:solidFill>
                <a:latin typeface="Calibri" panose="020F0502020204030204"/>
                <a:sym typeface="Wingdings"/>
              </a:rPr>
              <a:t> </a:t>
            </a:r>
            <a:r>
              <a:rPr lang="en-US" sz="1200" baseline="0" dirty="0" err="1">
                <a:solidFill>
                  <a:prstClr val="black"/>
                </a:solidFill>
                <a:latin typeface="Calibri" panose="020F0502020204030204"/>
                <a:sym typeface="Wingdings"/>
              </a:rPr>
              <a:t>Heptio</a:t>
            </a:r>
            <a:r>
              <a:rPr lang="en-US" sz="1200" baseline="0" dirty="0">
                <a:solidFill>
                  <a:prstClr val="black"/>
                </a:solidFill>
                <a:latin typeface="Calibri" panose="020F0502020204030204"/>
                <a:sym typeface="Wingdings"/>
              </a:rPr>
              <a:t> </a:t>
            </a:r>
            <a:r>
              <a:rPr lang="en-US" sz="1200" baseline="0" dirty="0" err="1">
                <a:solidFill>
                  <a:prstClr val="black"/>
                </a:solidFill>
                <a:latin typeface="Calibri" panose="020F0502020204030204"/>
                <a:sym typeface="Wingdings"/>
              </a:rPr>
              <a:t>authenticatior</a:t>
            </a:r>
            <a:r>
              <a:rPr lang="en-US" sz="1200" baseline="0" dirty="0">
                <a:solidFill>
                  <a:prstClr val="black"/>
                </a:solidFill>
                <a:latin typeface="Calibri" panose="020F0502020204030204"/>
                <a:sym typeface="Wingdings"/>
              </a:rPr>
              <a:t> helps us pass an IAM identity with </a:t>
            </a:r>
            <a:r>
              <a:rPr lang="en-US" sz="1200" baseline="0" dirty="0" err="1">
                <a:solidFill>
                  <a:prstClr val="black"/>
                </a:solidFill>
                <a:latin typeface="Calibri" panose="020F0502020204030204"/>
                <a:sym typeface="Wingdings"/>
              </a:rPr>
              <a:t>Kubectl</a:t>
            </a:r>
            <a:r>
              <a:rPr lang="en-US" sz="1200" baseline="0" dirty="0">
                <a:solidFill>
                  <a:prstClr val="black"/>
                </a:solidFill>
                <a:latin typeface="Calibri" panose="020F0502020204030204"/>
                <a:sym typeface="Wingdings"/>
              </a:rPr>
              <a:t> calls. We like this approach because it’s something anyone could use with Kubernetes. It’s an open source project and it helps us combine IAM for </a:t>
            </a:r>
            <a:r>
              <a:rPr lang="en-US" sz="1200" baseline="0" dirty="0" err="1">
                <a:solidFill>
                  <a:prstClr val="black"/>
                </a:solidFill>
                <a:latin typeface="Calibri" panose="020F0502020204030204"/>
                <a:sym typeface="Wingdings"/>
              </a:rPr>
              <a:t>authn</a:t>
            </a:r>
            <a:r>
              <a:rPr lang="en-US" sz="1200" baseline="0" dirty="0">
                <a:solidFill>
                  <a:prstClr val="black"/>
                </a:solidFill>
                <a:latin typeface="Calibri" panose="020F0502020204030204"/>
                <a:sym typeface="Wingdings"/>
              </a:rPr>
              <a:t> and built in Kubernetes RBAC for </a:t>
            </a:r>
            <a:r>
              <a:rPr lang="en-US" sz="1200" baseline="0" dirty="0" err="1">
                <a:solidFill>
                  <a:prstClr val="black"/>
                </a:solidFill>
                <a:latin typeface="Calibri" panose="020F0502020204030204"/>
                <a:sym typeface="Wingdings"/>
              </a:rPr>
              <a:t>authz</a:t>
            </a:r>
            <a:r>
              <a:rPr lang="en-US" sz="1200" baseline="0" dirty="0">
                <a:solidFill>
                  <a:prstClr val="black"/>
                </a:solidFill>
                <a:latin typeface="Calibri" panose="020F0502020204030204"/>
                <a:sym typeface="Wingdings"/>
              </a:rPr>
              <a:t>. This allows us to use IAM for both user access to the cluster and to gate worker node access to the cluster. Let’s look how. </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42534192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b="1" i="0">
                <a:solidFill>
                  <a:schemeClr val="bg1"/>
                </a:solidFill>
                <a:latin typeface="Arial" charset="0"/>
                <a:ea typeface="Arial" charset="0"/>
                <a:cs typeface="Arial"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b="0"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02FDFC29-B136-524B-BB0E-F14F3ED2BA51}" type="datetimeFigureOut">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DFC29-B136-524B-BB0E-F14F3ED2BA51}" type="datetimeFigureOut">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76914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FDFC29-B136-524B-BB0E-F14F3ED2BA51}" type="datetimeFigureOut">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2066195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475487" y="1304543"/>
            <a:ext cx="5561732" cy="4303776"/>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6"/>
          <p:cNvSpPr>
            <a:spLocks noGrp="1"/>
          </p:cNvSpPr>
          <p:nvPr>
            <p:ph sz="quarter" idx="11"/>
          </p:nvPr>
        </p:nvSpPr>
        <p:spPr>
          <a:xfrm>
            <a:off x="6122903" y="1304543"/>
            <a:ext cx="5617991" cy="4309447"/>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82222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298406" y="1821656"/>
            <a:ext cx="5000625" cy="4420195"/>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892969" y="1821656"/>
            <a:ext cx="5000625"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5933329" y="6536531"/>
            <a:ext cx="318993" cy="241102"/>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extLst>
      <p:ext uri="{BB962C8B-B14F-4D97-AF65-F5344CB8AC3E}">
        <p14:creationId xmlns:p14="http://schemas.microsoft.com/office/powerpoint/2010/main" val="31767162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p:nvSpPr>
        <p:spPr bwMode="auto">
          <a:xfrm>
            <a:off x="510174" y="6556947"/>
            <a:ext cx="4036484" cy="14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933"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475487" y="463296"/>
            <a:ext cx="11265408" cy="626440"/>
          </a:xfrm>
        </p:spPr>
        <p:txBody>
          <a:bodyPr lIns="91440" tIns="45720" rIns="91440" bIns="45720"/>
          <a:lstStyle>
            <a:lvl1pPr>
              <a:defRPr b="0" i="0" spc="4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475487" y="1304261"/>
            <a:ext cx="11265407" cy="4309729"/>
          </a:xfrm>
        </p:spPr>
        <p:txBody>
          <a:bodyPr/>
          <a:lstStyle>
            <a:lvl1pPr>
              <a:defRPr sz="1600" b="0" i="0" spc="67" baseline="0">
                <a:latin typeface="Amazon Ember" charset="0"/>
                <a:ea typeface="Amazon Ember" charset="0"/>
                <a:cs typeface="Amazon Ember" charset="0"/>
              </a:defRPr>
            </a:lvl1pPr>
            <a:lvl2pPr>
              <a:defRPr sz="1600" b="0" i="0" spc="67" baseline="0">
                <a:latin typeface="Amazon Ember" charset="0"/>
                <a:ea typeface="Amazon Ember" charset="0"/>
                <a:cs typeface="Amazon Ember" charset="0"/>
              </a:defRPr>
            </a:lvl2pPr>
            <a:lvl3pPr>
              <a:defRPr sz="1600" b="0" i="0" spc="67" baseline="0">
                <a:latin typeface="Amazon Ember" charset="0"/>
                <a:ea typeface="Amazon Ember" charset="0"/>
                <a:cs typeface="Amazon Ember" charset="0"/>
              </a:defRPr>
            </a:lvl3pPr>
            <a:lvl4pPr>
              <a:defRPr sz="1600" b="0" i="0" spc="67" baseline="0">
                <a:latin typeface="Amazon Ember" charset="0"/>
                <a:ea typeface="Amazon Ember" charset="0"/>
                <a:cs typeface="Amazon Ember" charset="0"/>
              </a:defRPr>
            </a:lvl4pPr>
            <a:lvl5pPr>
              <a:defRPr sz="1600" b="0" i="0" spc="67" baseline="0">
                <a:latin typeface="Amazon Ember" charset="0"/>
                <a:ea typeface="Amazon Ember" charset="0"/>
                <a:cs typeface="Amazon Embe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698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6796DF-1648-2944-89DB-ED9753818B64}"/>
              </a:ext>
            </a:extLst>
          </p:cNvPr>
          <p:cNvPicPr>
            <a:picLocks noChangeAspect="1"/>
          </p:cNvPicPr>
          <p:nvPr userDrawn="1"/>
        </p:nvPicPr>
        <p:blipFill>
          <a:blip r:embed="rId2"/>
          <a:stretch>
            <a:fillRect/>
          </a:stretch>
        </p:blipFill>
        <p:spPr>
          <a:xfrm>
            <a:off x="2468" y="0"/>
            <a:ext cx="12187065" cy="6858000"/>
          </a:xfrm>
          <a:prstGeom prst="rect">
            <a:avLst/>
          </a:prstGeom>
        </p:spPr>
      </p:pic>
      <p:sp>
        <p:nvSpPr>
          <p:cNvPr id="4" name="Text Placeholder 8"/>
          <p:cNvSpPr>
            <a:spLocks noGrp="1"/>
          </p:cNvSpPr>
          <p:nvPr>
            <p:ph type="body" sz="quarter" idx="12" hasCustomPrompt="1"/>
          </p:nvPr>
        </p:nvSpPr>
        <p:spPr>
          <a:xfrm>
            <a:off x="1212675" y="1947767"/>
            <a:ext cx="9748836" cy="2571679"/>
          </a:xfrm>
        </p:spPr>
        <p:txBody>
          <a:bodyPr anchor="ctr">
            <a:noAutofit/>
          </a:bodyPr>
          <a:lstStyle>
            <a:lvl1pPr marL="0" indent="0" algn="ctr">
              <a:buNone/>
              <a:defRPr sz="4267" b="1" i="0" baseline="0">
                <a:solidFill>
                  <a:schemeClr val="bg1"/>
                </a:solidFill>
                <a:latin typeface="Amazon Ember Light"/>
                <a:ea typeface="Arial" charset="0"/>
                <a:cs typeface="Amazon Ember Light"/>
              </a:defRPr>
            </a:lvl1pPr>
          </a:lstStyle>
          <a:p>
            <a:pPr lvl="0"/>
            <a:r>
              <a:rPr lang="en-US" dirty="0"/>
              <a:t>Section Page</a:t>
            </a:r>
          </a:p>
        </p:txBody>
      </p:sp>
      <p:sp>
        <p:nvSpPr>
          <p:cNvPr id="6" name="TextBox 5">
            <a:extLst>
              <a:ext uri="{FF2B5EF4-FFF2-40B4-BE49-F238E27FC236}">
                <a16:creationId xmlns:a16="http://schemas.microsoft.com/office/drawing/2014/main" id="{C04B633C-A225-C64C-B126-FABDAB0D53B3}"/>
              </a:ext>
            </a:extLst>
          </p:cNvPr>
          <p:cNvSpPr txBox="1"/>
          <p:nvPr userDrawn="1"/>
        </p:nvSpPr>
        <p:spPr>
          <a:xfrm>
            <a:off x="4077484" y="6521788"/>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75678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xfrm>
            <a:off x="5933329" y="6536531"/>
            <a:ext cx="318993" cy="228028"/>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224534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Content Page Layout (includes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9F2AE1-60BE-674C-9EB8-3013F880CB25}"/>
              </a:ext>
            </a:extLst>
          </p:cNvPr>
          <p:cNvPicPr>
            <a:picLocks noChangeAspect="1"/>
          </p:cNvPicPr>
          <p:nvPr userDrawn="1"/>
        </p:nvPicPr>
        <p:blipFill>
          <a:blip r:embed="rId2"/>
          <a:stretch>
            <a:fillRect/>
          </a:stretch>
        </p:blipFill>
        <p:spPr>
          <a:xfrm>
            <a:off x="2468" y="0"/>
            <a:ext cx="12187065" cy="6858000"/>
          </a:xfrm>
          <a:prstGeom prst="rect">
            <a:avLst/>
          </a:prstGeom>
        </p:spPr>
      </p:pic>
      <p:sp>
        <p:nvSpPr>
          <p:cNvPr id="4" name="Title 1"/>
          <p:cNvSpPr>
            <a:spLocks noGrp="1"/>
          </p:cNvSpPr>
          <p:nvPr>
            <p:ph type="title" hasCustomPrompt="1"/>
          </p:nvPr>
        </p:nvSpPr>
        <p:spPr>
          <a:xfrm>
            <a:off x="449052" y="232274"/>
            <a:ext cx="11280104" cy="727655"/>
          </a:xfrm>
        </p:spPr>
        <p:txBody>
          <a:bodyPr lIns="0"/>
          <a:lstStyle>
            <a:lvl1pPr>
              <a:defRPr baseline="0">
                <a:solidFill>
                  <a:schemeClr val="bg1"/>
                </a:solidFill>
                <a:latin typeface="Amazon Ember Light"/>
                <a:cs typeface="Amazon Ember Light"/>
              </a:defRPr>
            </a:lvl1pPr>
          </a:lstStyle>
          <a:p>
            <a:pPr lvl="0"/>
            <a:r>
              <a:rPr lang="en-US" dirty="0"/>
              <a:t>Standard Content Page (optional, includes subtitle)</a:t>
            </a:r>
          </a:p>
        </p:txBody>
      </p:sp>
      <p:sp>
        <p:nvSpPr>
          <p:cNvPr id="6" name="Content Placeholder 3"/>
          <p:cNvSpPr>
            <a:spLocks noGrp="1"/>
          </p:cNvSpPr>
          <p:nvPr>
            <p:ph sz="half" idx="12" hasCustomPrompt="1"/>
          </p:nvPr>
        </p:nvSpPr>
        <p:spPr>
          <a:xfrm>
            <a:off x="456055" y="1467020"/>
            <a:ext cx="11273101" cy="3529793"/>
          </a:xfrm>
        </p:spPr>
        <p:txBody>
          <a:bodyPr lIns="0" tIns="0" rIns="0" bIns="0" anchor="t"/>
          <a:lstStyle>
            <a:lvl1pPr>
              <a:defRPr baseline="0">
                <a:solidFill>
                  <a:srgbClr val="FFFFFF"/>
                </a:solidFill>
                <a:latin typeface="Amazon Ember" panose="02000000000000000000" pitchFamily="2" charset="0"/>
                <a:ea typeface="Amazon Ember" panose="02000000000000000000" pitchFamily="2" charset="0"/>
                <a:cs typeface="Amazon Ember Light"/>
              </a:defRPr>
            </a:lvl1pPr>
          </a:lstStyle>
          <a:p>
            <a:r>
              <a:rPr lang="en-US" dirty="0"/>
              <a:t>Body copy here</a:t>
            </a:r>
          </a:p>
        </p:txBody>
      </p:sp>
      <p:sp>
        <p:nvSpPr>
          <p:cNvPr id="8" name="TextBox 7">
            <a:extLst>
              <a:ext uri="{FF2B5EF4-FFF2-40B4-BE49-F238E27FC236}">
                <a16:creationId xmlns:a16="http://schemas.microsoft.com/office/drawing/2014/main" id="{F9BDAE40-DC33-F94E-9BF1-20818E81D701}"/>
              </a:ext>
            </a:extLst>
          </p:cNvPr>
          <p:cNvSpPr txBox="1"/>
          <p:nvPr userDrawn="1"/>
        </p:nvSpPr>
        <p:spPr>
          <a:xfrm>
            <a:off x="4077484" y="6521788"/>
            <a:ext cx="4037032" cy="143565"/>
          </a:xfrm>
          <a:prstGeom prst="rect">
            <a:avLst/>
          </a:prstGeom>
          <a:noFill/>
        </p:spPr>
        <p:txBody>
          <a:bodyPr wrap="square" lIns="0" tIns="0" rIns="0" bIns="0" rtlCol="0">
            <a:spAutoFit/>
          </a:bodyPr>
          <a:lstStyle/>
          <a:p>
            <a:pPr algn="ctr"/>
            <a:r>
              <a:rPr lang="en-US" sz="933" dirty="0">
                <a:solidFill>
                  <a:schemeClr val="bg1"/>
                </a:solidFill>
                <a:latin typeface="Amazon Ember"/>
                <a:cs typeface="Amazon Ember"/>
              </a:rPr>
              <a:t>© 2018, Amazon Web Services, Inc. or its affiliates. All rights reserved.</a:t>
            </a:r>
          </a:p>
        </p:txBody>
      </p:sp>
    </p:spTree>
    <p:extLst>
      <p:ext uri="{BB962C8B-B14F-4D97-AF65-F5344CB8AC3E}">
        <p14:creationId xmlns:p14="http://schemas.microsoft.com/office/powerpoint/2010/main" val="153488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93669"/>
            <a:ext cx="10515600" cy="1325563"/>
          </a:xfrm>
        </p:spPr>
        <p:txBody>
          <a:bodyPr>
            <a:normAutofit/>
          </a:bodyPr>
          <a:lstStyle>
            <a:lvl1pPr>
              <a:defRPr sz="4000" b="1" i="0">
                <a:solidFill>
                  <a:srgbClr val="223D95"/>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b="0" i="0">
                <a:latin typeface="Arial" charset="0"/>
                <a:ea typeface="Arial" charset="0"/>
                <a:cs typeface="Arial" charset="0"/>
              </a:defRPr>
            </a:lvl1pPr>
            <a:lvl2pPr>
              <a:defRPr b="0" i="0">
                <a:latin typeface="Arial" charset="0"/>
                <a:ea typeface="Arial" charset="0"/>
                <a:cs typeface="Arial" charset="0"/>
              </a:defRPr>
            </a:lvl2pPr>
            <a:lvl3pPr>
              <a:defRPr b="0" i="0">
                <a:latin typeface="Arial" charset="0"/>
                <a:ea typeface="Arial" charset="0"/>
                <a:cs typeface="Arial" charset="0"/>
              </a:defRPr>
            </a:lvl3pPr>
            <a:lvl4pPr>
              <a:defRPr b="0" i="0">
                <a:latin typeface="Arial" charset="0"/>
                <a:ea typeface="Arial" charset="0"/>
                <a:cs typeface="Arial" charset="0"/>
              </a:defRPr>
            </a:lvl4pPr>
            <a:lvl5pPr>
              <a:defRPr b="0" i="0">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2FDFC29-B136-524B-BB0E-F14F3ED2BA51}" type="datetimeFigureOut">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11078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FDFC29-B136-524B-BB0E-F14F3ED2BA51}" type="datetimeFigureOut">
              <a:rPr lang="en-US" smtClean="0"/>
              <a:t>4/16/18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846720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FDFC29-B136-524B-BB0E-F14F3ED2BA51}" type="datetimeFigureOut">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160268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FDFC29-B136-524B-BB0E-F14F3ED2BA51}" type="datetimeFigureOut">
              <a:rPr lang="en-US" smtClean="0"/>
              <a:t>4/16/18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3687540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FDFC29-B136-524B-BB0E-F14F3ED2BA51}" type="datetimeFigureOut">
              <a:rPr lang="en-US" smtClean="0"/>
              <a:t>4/16/18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11529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FDFC29-B136-524B-BB0E-F14F3ED2BA51}" type="datetimeFigureOut">
              <a:rPr lang="en-US" smtClean="0"/>
              <a:t>4/16/18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509753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DFC29-B136-524B-BB0E-F14F3ED2BA51}" type="datetimeFigureOut">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110934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FDFC29-B136-524B-BB0E-F14F3ED2BA51}" type="datetimeFigureOut">
              <a:rPr lang="en-US" smtClean="0"/>
              <a:t>4/16/18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324AD6-D61B-404D-95EE-E2D4EBA77260}" type="slidenum">
              <a:rPr lang="en-US" smtClean="0"/>
              <a:t>‹#›</a:t>
            </a:fld>
            <a:endParaRPr lang="en-US"/>
          </a:p>
        </p:txBody>
      </p:sp>
    </p:spTree>
    <p:extLst>
      <p:ext uri="{BB962C8B-B14F-4D97-AF65-F5344CB8AC3E}">
        <p14:creationId xmlns:p14="http://schemas.microsoft.com/office/powerpoint/2010/main" val="297332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FDFC29-B136-524B-BB0E-F14F3ED2BA51}" type="datetimeFigureOut">
              <a:rPr lang="en-US" smtClean="0"/>
              <a:t>4/16/18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324AD6-D61B-404D-95EE-E2D4EBA77260}" type="slidenum">
              <a:rPr lang="en-US" smtClean="0"/>
              <a:t>‹#›</a:t>
            </a:fld>
            <a:endParaRPr 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image" Target="../media/image22.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2.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7833756" cy="2387600"/>
          </a:xfrm>
        </p:spPr>
        <p:txBody>
          <a:bodyPr/>
          <a:lstStyle/>
          <a:p>
            <a:r>
              <a:rPr lang="en-US" dirty="0"/>
              <a:t>Introduction to Amazon </a:t>
            </a:r>
            <a:br>
              <a:rPr lang="en-US" dirty="0"/>
            </a:br>
            <a:r>
              <a:rPr lang="en-US" dirty="0"/>
              <a:t>EKS</a:t>
            </a:r>
          </a:p>
        </p:txBody>
      </p:sp>
      <p:sp>
        <p:nvSpPr>
          <p:cNvPr id="3" name="Subtitle 2"/>
          <p:cNvSpPr>
            <a:spLocks noGrp="1"/>
          </p:cNvSpPr>
          <p:nvPr>
            <p:ph type="subTitle" idx="1"/>
          </p:nvPr>
        </p:nvSpPr>
        <p:spPr>
          <a:xfrm>
            <a:off x="668976" y="3673290"/>
            <a:ext cx="9144000" cy="1655762"/>
          </a:xfrm>
        </p:spPr>
        <p:txBody>
          <a:bodyPr/>
          <a:lstStyle/>
          <a:p>
            <a:r>
              <a:rPr lang="en-US" dirty="0"/>
              <a:t>Eswar Bala, Engineering Manager, Amazon EKS</a:t>
            </a:r>
          </a:p>
          <a:p>
            <a:r>
              <a:rPr lang="en-US" dirty="0" err="1"/>
              <a:t>Arun</a:t>
            </a:r>
            <a:r>
              <a:rPr lang="en-US" dirty="0"/>
              <a:t> Gupta, Principal Open Source Technologist</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927123" y="2885765"/>
            <a:ext cx="8485238" cy="132735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1124057" y="146154"/>
            <a:ext cx="10515600" cy="1325563"/>
          </a:xfrm>
        </p:spPr>
        <p:txBody>
          <a:bodyPr/>
          <a:lstStyle/>
          <a:p>
            <a:pPr algn="ctr"/>
            <a:r>
              <a:rPr lang="en-US" sz="3200" spc="400" dirty="0">
                <a:latin typeface="Arial" panose="020B0604020202020204" pitchFamily="34" charset="0"/>
                <a:ea typeface="Amazon Ember Light" charset="0"/>
                <a:cs typeface="Arial" panose="020B0604020202020204" pitchFamily="34" charset="0"/>
              </a:rPr>
              <a:t>EKS </a:t>
            </a:r>
            <a:r>
              <a:rPr lang="mr-IN" sz="3200" spc="400" dirty="0">
                <a:latin typeface="Arial" panose="020B0604020202020204" pitchFamily="34" charset="0"/>
                <a:ea typeface="Amazon Ember Light" charset="0"/>
                <a:cs typeface="Amazon Ember Light" charset="0"/>
              </a:rPr>
              <a:t>–</a:t>
            </a:r>
            <a:r>
              <a:rPr lang="en-US" sz="3200" spc="400" dirty="0">
                <a:latin typeface="Arial" panose="020B0604020202020204" pitchFamily="34" charset="0"/>
                <a:ea typeface="Amazon Ember Light" charset="0"/>
                <a:cs typeface="Arial" panose="020B0604020202020204" pitchFamily="34" charset="0"/>
              </a:rPr>
              <a:t> Kubernetes masters</a:t>
            </a:r>
            <a:endParaRPr lang="en-US" sz="3200" b="0" spc="600" dirty="0">
              <a:latin typeface="Arial" panose="020B0604020202020204" pitchFamily="34" charset="0"/>
              <a:cs typeface="Arial" panose="020B0604020202020204" pitchFamily="34" charset="0"/>
            </a:endParaRPr>
          </a:p>
        </p:txBody>
      </p:sp>
      <p:grpSp>
        <p:nvGrpSpPr>
          <p:cNvPr id="12" name="Group 11"/>
          <p:cNvGrpSpPr/>
          <p:nvPr/>
        </p:nvGrpSpPr>
        <p:grpSpPr>
          <a:xfrm>
            <a:off x="1710814" y="3371582"/>
            <a:ext cx="9164053" cy="317968"/>
            <a:chOff x="1533832" y="3339629"/>
            <a:chExt cx="8760542" cy="317968"/>
          </a:xfrm>
        </p:grpSpPr>
        <p:cxnSp>
          <p:nvCxnSpPr>
            <p:cNvPr id="5" name="Straight Connector 4"/>
            <p:cNvCxnSpPr/>
            <p:nvPr/>
          </p:nvCxnSpPr>
          <p:spPr>
            <a:xfrm>
              <a:off x="1533832" y="3480619"/>
              <a:ext cx="8760542" cy="58993"/>
            </a:xfrm>
            <a:prstGeom prst="line">
              <a:avLst/>
            </a:prstGeom>
            <a:ln>
              <a:solidFill>
                <a:srgbClr val="C00000"/>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6" name="Oval 5"/>
            <p:cNvSpPr/>
            <p:nvPr/>
          </p:nvSpPr>
          <p:spPr>
            <a:xfrm>
              <a:off x="2015614" y="3347883"/>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Oval 6"/>
            <p:cNvSpPr/>
            <p:nvPr/>
          </p:nvSpPr>
          <p:spPr>
            <a:xfrm>
              <a:off x="3276125" y="3339629"/>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Oval 7"/>
            <p:cNvSpPr/>
            <p:nvPr/>
          </p:nvSpPr>
          <p:spPr>
            <a:xfrm>
              <a:off x="4477981" y="3355246"/>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p:cNvSpPr/>
            <p:nvPr/>
          </p:nvSpPr>
          <p:spPr>
            <a:xfrm>
              <a:off x="5819857" y="3362630"/>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cxnSp>
        <p:nvCxnSpPr>
          <p:cNvPr id="15" name="Straight Connector 14"/>
          <p:cNvCxnSpPr/>
          <p:nvPr/>
        </p:nvCxnSpPr>
        <p:spPr>
          <a:xfrm>
            <a:off x="2415054" y="3854245"/>
            <a:ext cx="0" cy="599768"/>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657704" y="3867496"/>
            <a:ext cx="3518" cy="125852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9391543" y="3883738"/>
            <a:ext cx="3518" cy="125852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187559" y="4574192"/>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Create HA masters</a:t>
            </a:r>
          </a:p>
        </p:txBody>
      </p:sp>
      <p:sp>
        <p:nvSpPr>
          <p:cNvPr id="25" name="TextBox 24"/>
          <p:cNvSpPr txBox="1"/>
          <p:nvPr/>
        </p:nvSpPr>
        <p:spPr>
          <a:xfrm>
            <a:off x="4999056" y="5193884"/>
            <a:ext cx="2965525"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Certificate management</a:t>
            </a:r>
          </a:p>
        </p:txBody>
      </p:sp>
      <p:sp>
        <p:nvSpPr>
          <p:cNvPr id="26" name="TextBox 25"/>
          <p:cNvSpPr txBox="1"/>
          <p:nvPr/>
        </p:nvSpPr>
        <p:spPr>
          <a:xfrm>
            <a:off x="3750878" y="4574191"/>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IAM integration</a:t>
            </a:r>
          </a:p>
        </p:txBody>
      </p:sp>
      <p:sp>
        <p:nvSpPr>
          <p:cNvPr id="27" name="TextBox 26"/>
          <p:cNvSpPr txBox="1"/>
          <p:nvPr/>
        </p:nvSpPr>
        <p:spPr>
          <a:xfrm>
            <a:off x="8164048" y="5243039"/>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Setup LB</a:t>
            </a:r>
          </a:p>
        </p:txBody>
      </p:sp>
      <p:sp>
        <p:nvSpPr>
          <p:cNvPr id="22" name="Oval 21"/>
          <p:cNvSpPr/>
          <p:nvPr/>
        </p:nvSpPr>
        <p:spPr>
          <a:xfrm>
            <a:off x="9241619" y="3416356"/>
            <a:ext cx="306885"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23" name="Straight Connector 22"/>
          <p:cNvCxnSpPr/>
          <p:nvPr/>
        </p:nvCxnSpPr>
        <p:spPr>
          <a:xfrm>
            <a:off x="4944847" y="3867496"/>
            <a:ext cx="0" cy="599768"/>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6327033" y="3896992"/>
            <a:ext cx="3518" cy="125852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430209" y="5193885"/>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Create HA </a:t>
            </a:r>
            <a:r>
              <a:rPr lang="en-US" sz="1400" spc="300" dirty="0" err="1">
                <a:latin typeface="Arial" panose="020B0604020202020204" pitchFamily="34" charset="0"/>
                <a:cs typeface="Arial" panose="020B0604020202020204" pitchFamily="34" charset="0"/>
              </a:rPr>
              <a:t>etcd</a:t>
            </a:r>
            <a:endParaRPr lang="en-US" sz="1400" spc="300" dirty="0">
              <a:latin typeface="Arial" panose="020B0604020202020204" pitchFamily="34" charset="0"/>
              <a:cs typeface="Arial" panose="020B0604020202020204" pitchFamily="34" charset="0"/>
            </a:endParaRPr>
          </a:p>
        </p:txBody>
      </p:sp>
      <p:grpSp>
        <p:nvGrpSpPr>
          <p:cNvPr id="3" name="Group 2"/>
          <p:cNvGrpSpPr/>
          <p:nvPr/>
        </p:nvGrpSpPr>
        <p:grpSpPr>
          <a:xfrm>
            <a:off x="6572882" y="3424081"/>
            <a:ext cx="2454990" cy="1457887"/>
            <a:chOff x="6121709" y="3414250"/>
            <a:chExt cx="2454990" cy="1457887"/>
          </a:xfrm>
        </p:grpSpPr>
        <p:cxnSp>
          <p:nvCxnSpPr>
            <p:cNvPr id="19" name="Straight Connector 18"/>
            <p:cNvCxnSpPr/>
            <p:nvPr/>
          </p:nvCxnSpPr>
          <p:spPr>
            <a:xfrm>
              <a:off x="7369371" y="3903404"/>
              <a:ext cx="0" cy="599768"/>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7215928" y="3414250"/>
              <a:ext cx="306885"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2" name="TextBox 31"/>
            <p:cNvSpPr txBox="1"/>
            <p:nvPr/>
          </p:nvSpPr>
          <p:spPr>
            <a:xfrm>
              <a:off x="6121709" y="4564360"/>
              <a:ext cx="2454990" cy="307777"/>
            </a:xfrm>
            <a:prstGeom prst="rect">
              <a:avLst/>
            </a:prstGeom>
            <a:noFill/>
          </p:spPr>
          <p:txBody>
            <a:bodyPr wrap="square" rtlCol="0">
              <a:spAutoFit/>
            </a:bodyPr>
            <a:lstStyle/>
            <a:p>
              <a:pPr algn="ctr"/>
              <a:r>
                <a:rPr lang="en-US" sz="1400" spc="300" dirty="0" err="1">
                  <a:latin typeface="Arial" panose="020B0604020202020204" pitchFamily="34" charset="0"/>
                  <a:cs typeface="Arial" panose="020B0604020202020204" pitchFamily="34" charset="0"/>
                </a:rPr>
                <a:t>Autoscale</a:t>
              </a:r>
              <a:endParaRPr lang="en-US" sz="1400" spc="300" dirty="0">
                <a:latin typeface="Arial" panose="020B0604020202020204" pitchFamily="34" charset="0"/>
                <a:cs typeface="Arial" panose="020B0604020202020204" pitchFamily="34" charset="0"/>
              </a:endParaRPr>
            </a:p>
          </p:txBody>
        </p:sp>
      </p:grpSp>
      <p:sp>
        <p:nvSpPr>
          <p:cNvPr id="4" name="Rectangle 3"/>
          <p:cNvSpPr/>
          <p:nvPr/>
        </p:nvSpPr>
        <p:spPr>
          <a:xfrm>
            <a:off x="1403343" y="3424081"/>
            <a:ext cx="194599" cy="158984"/>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cxnSp>
        <p:nvCxnSpPr>
          <p:cNvPr id="11" name="Straight Connector 10"/>
          <p:cNvCxnSpPr/>
          <p:nvPr/>
        </p:nvCxnSpPr>
        <p:spPr>
          <a:xfrm flipV="1">
            <a:off x="1511887" y="2558839"/>
            <a:ext cx="0" cy="797200"/>
          </a:xfrm>
          <a:prstGeom prst="line">
            <a:avLst/>
          </a:prstGeom>
          <a:ln>
            <a:solidFill>
              <a:srgbClr val="C00000"/>
            </a:solidFill>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46179" y="2092171"/>
            <a:ext cx="2145578" cy="307777"/>
          </a:xfrm>
          <a:prstGeom prst="rect">
            <a:avLst/>
          </a:prstGeom>
          <a:noFill/>
        </p:spPr>
        <p:txBody>
          <a:bodyPr wrap="square" rtlCol="0">
            <a:spAutoFit/>
          </a:bodyPr>
          <a:lstStyle/>
          <a:p>
            <a:r>
              <a:rPr lang="en-US" sz="1400" spc="300" dirty="0">
                <a:latin typeface="Arial" panose="020B0604020202020204" pitchFamily="34" charset="0"/>
                <a:cs typeface="Arial" panose="020B0604020202020204" pitchFamily="34" charset="0"/>
              </a:rPr>
              <a:t>Create cluster</a:t>
            </a:r>
          </a:p>
        </p:txBody>
      </p:sp>
    </p:spTree>
    <p:extLst>
      <p:ext uri="{BB962C8B-B14F-4D97-AF65-F5344CB8AC3E}">
        <p14:creationId xmlns:p14="http://schemas.microsoft.com/office/powerpoint/2010/main" val="236939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2">
            <a:extLst>
              <a:ext uri="{FF2B5EF4-FFF2-40B4-BE49-F238E27FC236}">
                <a16:creationId xmlns:a16="http://schemas.microsoft.com/office/drawing/2014/main" id="{9F4B3420-8577-F043-8E30-EF26629757CF}"/>
              </a:ext>
            </a:extLst>
          </p:cNvPr>
          <p:cNvSpPr txBox="1">
            <a:spLocks noChangeArrowheads="1"/>
          </p:cNvSpPr>
          <p:nvPr/>
        </p:nvSpPr>
        <p:spPr bwMode="auto">
          <a:xfrm>
            <a:off x="2195725" y="6052696"/>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1</a:t>
            </a:r>
          </a:p>
        </p:txBody>
      </p:sp>
      <p:pic>
        <p:nvPicPr>
          <p:cNvPr id="5" name="Picture 4">
            <a:extLst>
              <a:ext uri="{FF2B5EF4-FFF2-40B4-BE49-F238E27FC236}">
                <a16:creationId xmlns:a16="http://schemas.microsoft.com/office/drawing/2014/main" id="{9589FC05-1DA6-2C4B-8DAF-8D5E3C626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5321" y="1992840"/>
            <a:ext cx="614824" cy="737788"/>
          </a:xfrm>
          <a:prstGeom prst="rect">
            <a:avLst/>
          </a:prstGeom>
        </p:spPr>
      </p:pic>
      <p:pic>
        <p:nvPicPr>
          <p:cNvPr id="6" name="Picture 5">
            <a:extLst>
              <a:ext uri="{FF2B5EF4-FFF2-40B4-BE49-F238E27FC236}">
                <a16:creationId xmlns:a16="http://schemas.microsoft.com/office/drawing/2014/main" id="{2CC8EE8F-3B2B-8F41-86AD-D3F363422A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321" y="3650518"/>
            <a:ext cx="614824" cy="648980"/>
          </a:xfrm>
          <a:prstGeom prst="rect">
            <a:avLst/>
          </a:prstGeom>
        </p:spPr>
      </p:pic>
      <p:sp>
        <p:nvSpPr>
          <p:cNvPr id="7" name="TextBox 6">
            <a:extLst>
              <a:ext uri="{FF2B5EF4-FFF2-40B4-BE49-F238E27FC236}">
                <a16:creationId xmlns:a16="http://schemas.microsoft.com/office/drawing/2014/main" id="{6D9A006B-036C-114C-B6E5-C4A8BA148BDE}"/>
              </a:ext>
            </a:extLst>
          </p:cNvPr>
          <p:cNvSpPr txBox="1"/>
          <p:nvPr/>
        </p:nvSpPr>
        <p:spPr>
          <a:xfrm>
            <a:off x="2419599" y="4408911"/>
            <a:ext cx="1906267" cy="379656"/>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6720260-42A6-B140-9B49-B41C957591E8}"/>
              </a:ext>
            </a:extLst>
          </p:cNvPr>
          <p:cNvSpPr txBox="1"/>
          <p:nvPr/>
        </p:nvSpPr>
        <p:spPr>
          <a:xfrm>
            <a:off x="2419599" y="2970399"/>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solidFill>
                <a:schemeClr val="bg1"/>
              </a:solidFill>
              <a:latin typeface="Arial" panose="020B0604020202020204" pitchFamily="34" charset="0"/>
              <a:cs typeface="Arial" panose="020B0604020202020204" pitchFamily="34" charset="0"/>
            </a:endParaRPr>
          </a:p>
        </p:txBody>
      </p:sp>
      <p:sp>
        <p:nvSpPr>
          <p:cNvPr id="9" name="Rounded Rectangle 14">
            <a:extLst>
              <a:ext uri="{FF2B5EF4-FFF2-40B4-BE49-F238E27FC236}">
                <a16:creationId xmlns:a16="http://schemas.microsoft.com/office/drawing/2014/main" id="{06F31A1F-2938-FF45-BCC0-6122AB15006A}"/>
              </a:ext>
            </a:extLst>
          </p:cNvPr>
          <p:cNvSpPr/>
          <p:nvPr/>
        </p:nvSpPr>
        <p:spPr>
          <a:xfrm>
            <a:off x="2419599" y="1673624"/>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sp>
        <p:nvSpPr>
          <p:cNvPr id="10" name="Rounded Rectangle 14">
            <a:extLst>
              <a:ext uri="{FF2B5EF4-FFF2-40B4-BE49-F238E27FC236}">
                <a16:creationId xmlns:a16="http://schemas.microsoft.com/office/drawing/2014/main" id="{EB9C8FD8-A581-7446-9A29-A8BE8CF443C8}"/>
              </a:ext>
            </a:extLst>
          </p:cNvPr>
          <p:cNvSpPr/>
          <p:nvPr/>
        </p:nvSpPr>
        <p:spPr>
          <a:xfrm>
            <a:off x="5047865" y="1673624"/>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E8DBA99E-ED7B-4546-8641-BBDA7069C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21854" y="1992840"/>
            <a:ext cx="614824" cy="737788"/>
          </a:xfrm>
          <a:prstGeom prst="rect">
            <a:avLst/>
          </a:prstGeom>
        </p:spPr>
      </p:pic>
      <p:pic>
        <p:nvPicPr>
          <p:cNvPr id="12" name="Picture 11">
            <a:extLst>
              <a:ext uri="{FF2B5EF4-FFF2-40B4-BE49-F238E27FC236}">
                <a16:creationId xmlns:a16="http://schemas.microsoft.com/office/drawing/2014/main" id="{B0A3C192-F5BE-DA4B-9A93-8003FC2C44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1854" y="3650518"/>
            <a:ext cx="614824" cy="648980"/>
          </a:xfrm>
          <a:prstGeom prst="rect">
            <a:avLst/>
          </a:prstGeom>
        </p:spPr>
      </p:pic>
      <p:sp>
        <p:nvSpPr>
          <p:cNvPr id="13" name="TextBox 12">
            <a:extLst>
              <a:ext uri="{FF2B5EF4-FFF2-40B4-BE49-F238E27FC236}">
                <a16:creationId xmlns:a16="http://schemas.microsoft.com/office/drawing/2014/main" id="{B879AE36-D236-4545-A28B-7684AE8C3D58}"/>
              </a:ext>
            </a:extLst>
          </p:cNvPr>
          <p:cNvSpPr txBox="1"/>
          <p:nvPr/>
        </p:nvSpPr>
        <p:spPr>
          <a:xfrm>
            <a:off x="7676133" y="4408911"/>
            <a:ext cx="1906267" cy="379656"/>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D06E4E01-5FAA-1F49-8411-E866B156B1A9}"/>
              </a:ext>
            </a:extLst>
          </p:cNvPr>
          <p:cNvSpPr txBox="1"/>
          <p:nvPr/>
        </p:nvSpPr>
        <p:spPr>
          <a:xfrm>
            <a:off x="7676133" y="2970399"/>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15" name="Rounded Rectangle 14">
            <a:extLst>
              <a:ext uri="{FF2B5EF4-FFF2-40B4-BE49-F238E27FC236}">
                <a16:creationId xmlns:a16="http://schemas.microsoft.com/office/drawing/2014/main" id="{F1F29AF5-CCCA-744C-A0BF-270E9F155135}"/>
              </a:ext>
            </a:extLst>
          </p:cNvPr>
          <p:cNvSpPr/>
          <p:nvPr/>
        </p:nvSpPr>
        <p:spPr>
          <a:xfrm>
            <a:off x="7676133" y="1673624"/>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sp>
        <p:nvSpPr>
          <p:cNvPr id="16" name="TextBox 32">
            <a:extLst>
              <a:ext uri="{FF2B5EF4-FFF2-40B4-BE49-F238E27FC236}">
                <a16:creationId xmlns:a16="http://schemas.microsoft.com/office/drawing/2014/main" id="{A3BC4E98-0BC7-2540-9965-8C43701F1A34}"/>
              </a:ext>
            </a:extLst>
          </p:cNvPr>
          <p:cNvSpPr txBox="1">
            <a:spLocks noChangeArrowheads="1"/>
          </p:cNvSpPr>
          <p:nvPr/>
        </p:nvSpPr>
        <p:spPr bwMode="auto">
          <a:xfrm>
            <a:off x="4823990" y="6052696"/>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2</a:t>
            </a:r>
          </a:p>
        </p:txBody>
      </p:sp>
      <p:sp>
        <p:nvSpPr>
          <p:cNvPr id="17" name="TextBox 32">
            <a:extLst>
              <a:ext uri="{FF2B5EF4-FFF2-40B4-BE49-F238E27FC236}">
                <a16:creationId xmlns:a16="http://schemas.microsoft.com/office/drawing/2014/main" id="{6C2947D9-B0F8-8141-A0D7-1C18A46A252F}"/>
              </a:ext>
            </a:extLst>
          </p:cNvPr>
          <p:cNvSpPr txBox="1">
            <a:spLocks noChangeArrowheads="1"/>
          </p:cNvSpPr>
          <p:nvPr/>
        </p:nvSpPr>
        <p:spPr bwMode="auto">
          <a:xfrm>
            <a:off x="7452257" y="6052696"/>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3</a:t>
            </a:r>
          </a:p>
        </p:txBody>
      </p:sp>
      <p:sp>
        <p:nvSpPr>
          <p:cNvPr id="18" name="Rectangle 17">
            <a:extLst>
              <a:ext uri="{FF2B5EF4-FFF2-40B4-BE49-F238E27FC236}">
                <a16:creationId xmlns:a16="http://schemas.microsoft.com/office/drawing/2014/main" id="{1E73F10E-87AC-B04D-9437-3A56A0AD4208}"/>
              </a:ext>
            </a:extLst>
          </p:cNvPr>
          <p:cNvSpPr/>
          <p:nvPr/>
        </p:nvSpPr>
        <p:spPr>
          <a:xfrm>
            <a:off x="2517570" y="4875483"/>
            <a:ext cx="6966856" cy="8636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B8B6E798-9CC5-1C46-AAFB-BBB39AB00E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0342" y="5058660"/>
            <a:ext cx="544781" cy="575047"/>
          </a:xfrm>
          <a:prstGeom prst="rect">
            <a:avLst/>
          </a:prstGeom>
        </p:spPr>
      </p:pic>
      <p:grpSp>
        <p:nvGrpSpPr>
          <p:cNvPr id="20" name="Group 19">
            <a:extLst>
              <a:ext uri="{FF2B5EF4-FFF2-40B4-BE49-F238E27FC236}">
                <a16:creationId xmlns:a16="http://schemas.microsoft.com/office/drawing/2014/main" id="{62934F78-519E-4B4B-B905-C65161E31AD4}"/>
              </a:ext>
            </a:extLst>
          </p:cNvPr>
          <p:cNvGrpSpPr/>
          <p:nvPr/>
        </p:nvGrpSpPr>
        <p:grpSpPr>
          <a:xfrm>
            <a:off x="5047865" y="1992839"/>
            <a:ext cx="1906267" cy="3640867"/>
            <a:chOff x="3834989" y="1049304"/>
            <a:chExt cx="1429700" cy="2730650"/>
          </a:xfrm>
        </p:grpSpPr>
        <p:pic>
          <p:nvPicPr>
            <p:cNvPr id="21" name="Picture 20">
              <a:extLst>
                <a:ext uri="{FF2B5EF4-FFF2-40B4-BE49-F238E27FC236}">
                  <a16:creationId xmlns:a16="http://schemas.microsoft.com/office/drawing/2014/main" id="{2A2D14A5-B25E-7748-BDFB-39FBF91B6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2" name="Picture 21">
              <a:extLst>
                <a:ext uri="{FF2B5EF4-FFF2-40B4-BE49-F238E27FC236}">
                  <a16:creationId xmlns:a16="http://schemas.microsoft.com/office/drawing/2014/main" id="{D0574641-F0DE-674E-BA00-E0E8AF566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3" name="TextBox 22">
              <a:extLst>
                <a:ext uri="{FF2B5EF4-FFF2-40B4-BE49-F238E27FC236}">
                  <a16:creationId xmlns:a16="http://schemas.microsoft.com/office/drawing/2014/main" id="{A464A671-D531-FF41-A5C8-235312DD941A}"/>
                </a:ext>
              </a:extLst>
            </p:cNvPr>
            <p:cNvSpPr txBox="1"/>
            <p:nvPr/>
          </p:nvSpPr>
          <p:spPr>
            <a:xfrm>
              <a:off x="3834989" y="2861358"/>
              <a:ext cx="1429700" cy="284742"/>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243D2B8C-5C0C-BA48-82EA-BB7C584CE344}"/>
                </a:ext>
              </a:extLst>
            </p:cNvPr>
            <p:cNvSpPr txBox="1"/>
            <p:nvPr/>
          </p:nvSpPr>
          <p:spPr>
            <a:xfrm>
              <a:off x="3834989" y="1782474"/>
              <a:ext cx="1429700" cy="227576"/>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72D3C32E-5E9B-E343-849F-CBB131866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26" name="Picture 25">
            <a:extLst>
              <a:ext uri="{FF2B5EF4-FFF2-40B4-BE49-F238E27FC236}">
                <a16:creationId xmlns:a16="http://schemas.microsoft.com/office/drawing/2014/main" id="{2DC05074-A3FC-0E4C-B8FD-CE22053D0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6874" y="5058660"/>
            <a:ext cx="544781" cy="575047"/>
          </a:xfrm>
          <a:prstGeom prst="rect">
            <a:avLst/>
          </a:prstGeom>
        </p:spPr>
      </p:pic>
    </p:spTree>
    <p:extLst>
      <p:ext uri="{BB962C8B-B14F-4D97-AF65-F5344CB8AC3E}">
        <p14:creationId xmlns:p14="http://schemas.microsoft.com/office/powerpoint/2010/main" val="53587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2">
            <a:extLst>
              <a:ext uri="{FF2B5EF4-FFF2-40B4-BE49-F238E27FC236}">
                <a16:creationId xmlns:a16="http://schemas.microsoft.com/office/drawing/2014/main" id="{9BE88280-C95E-444B-B4C3-36EFD34429BA}"/>
              </a:ext>
            </a:extLst>
          </p:cNvPr>
          <p:cNvSpPr txBox="1">
            <a:spLocks noChangeArrowheads="1"/>
          </p:cNvSpPr>
          <p:nvPr/>
        </p:nvSpPr>
        <p:spPr bwMode="auto">
          <a:xfrm>
            <a:off x="1981968" y="6028945"/>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1</a:t>
            </a:r>
          </a:p>
        </p:txBody>
      </p:sp>
      <p:pic>
        <p:nvPicPr>
          <p:cNvPr id="5" name="Picture 4">
            <a:extLst>
              <a:ext uri="{FF2B5EF4-FFF2-40B4-BE49-F238E27FC236}">
                <a16:creationId xmlns:a16="http://schemas.microsoft.com/office/drawing/2014/main" id="{0429E3B3-41DB-474F-A9B1-802A67D75A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1564" y="1969089"/>
            <a:ext cx="614824" cy="737788"/>
          </a:xfrm>
          <a:prstGeom prst="rect">
            <a:avLst/>
          </a:prstGeom>
        </p:spPr>
      </p:pic>
      <p:sp>
        <p:nvSpPr>
          <p:cNvPr id="6" name="TextBox 5">
            <a:extLst>
              <a:ext uri="{FF2B5EF4-FFF2-40B4-BE49-F238E27FC236}">
                <a16:creationId xmlns:a16="http://schemas.microsoft.com/office/drawing/2014/main" id="{2B8D3C19-E971-334D-8798-77975C8A7473}"/>
              </a:ext>
            </a:extLst>
          </p:cNvPr>
          <p:cNvSpPr txBox="1"/>
          <p:nvPr/>
        </p:nvSpPr>
        <p:spPr>
          <a:xfrm>
            <a:off x="2205842" y="2946648"/>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7" name="Rounded Rectangle 14">
            <a:extLst>
              <a:ext uri="{FF2B5EF4-FFF2-40B4-BE49-F238E27FC236}">
                <a16:creationId xmlns:a16="http://schemas.microsoft.com/office/drawing/2014/main" id="{0FB0FEA6-30CC-A54B-9B0D-09E828AEB4B9}"/>
              </a:ext>
            </a:extLst>
          </p:cNvPr>
          <p:cNvSpPr/>
          <p:nvPr/>
        </p:nvSpPr>
        <p:spPr>
          <a:xfrm>
            <a:off x="2205842" y="1649873"/>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8" name="Rounded Rectangle 14">
            <a:extLst>
              <a:ext uri="{FF2B5EF4-FFF2-40B4-BE49-F238E27FC236}">
                <a16:creationId xmlns:a16="http://schemas.microsoft.com/office/drawing/2014/main" id="{84B2EF0F-EC65-704D-9B02-1401B82B8386}"/>
              </a:ext>
            </a:extLst>
          </p:cNvPr>
          <p:cNvSpPr/>
          <p:nvPr/>
        </p:nvSpPr>
        <p:spPr>
          <a:xfrm>
            <a:off x="4834108" y="1649873"/>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6DD83E1-93A7-1444-8B3D-4A184458F6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8097" y="1969089"/>
            <a:ext cx="614824" cy="737788"/>
          </a:xfrm>
          <a:prstGeom prst="rect">
            <a:avLst/>
          </a:prstGeom>
        </p:spPr>
      </p:pic>
      <p:sp>
        <p:nvSpPr>
          <p:cNvPr id="10" name="TextBox 9">
            <a:extLst>
              <a:ext uri="{FF2B5EF4-FFF2-40B4-BE49-F238E27FC236}">
                <a16:creationId xmlns:a16="http://schemas.microsoft.com/office/drawing/2014/main" id="{72828EC2-26B5-8845-B9EF-A51C4BBDA310}"/>
              </a:ext>
            </a:extLst>
          </p:cNvPr>
          <p:cNvSpPr txBox="1"/>
          <p:nvPr/>
        </p:nvSpPr>
        <p:spPr>
          <a:xfrm>
            <a:off x="7462376" y="2946648"/>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11" name="Rounded Rectangle 14">
            <a:extLst>
              <a:ext uri="{FF2B5EF4-FFF2-40B4-BE49-F238E27FC236}">
                <a16:creationId xmlns:a16="http://schemas.microsoft.com/office/drawing/2014/main" id="{C250F42D-5D86-0545-B135-2CF7333D8429}"/>
              </a:ext>
            </a:extLst>
          </p:cNvPr>
          <p:cNvSpPr/>
          <p:nvPr/>
        </p:nvSpPr>
        <p:spPr>
          <a:xfrm>
            <a:off x="7462376" y="1649873"/>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12" name="TextBox 32">
            <a:extLst>
              <a:ext uri="{FF2B5EF4-FFF2-40B4-BE49-F238E27FC236}">
                <a16:creationId xmlns:a16="http://schemas.microsoft.com/office/drawing/2014/main" id="{A74CCA0B-F871-A442-BF28-177AF5D100B6}"/>
              </a:ext>
            </a:extLst>
          </p:cNvPr>
          <p:cNvSpPr txBox="1">
            <a:spLocks noChangeArrowheads="1"/>
          </p:cNvSpPr>
          <p:nvPr/>
        </p:nvSpPr>
        <p:spPr bwMode="auto">
          <a:xfrm>
            <a:off x="4610233" y="6028945"/>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2</a:t>
            </a:r>
          </a:p>
        </p:txBody>
      </p:sp>
      <p:sp>
        <p:nvSpPr>
          <p:cNvPr id="13" name="TextBox 32">
            <a:extLst>
              <a:ext uri="{FF2B5EF4-FFF2-40B4-BE49-F238E27FC236}">
                <a16:creationId xmlns:a16="http://schemas.microsoft.com/office/drawing/2014/main" id="{F30B84F9-4AD3-AA4C-AC33-2DB26D4FEC4F}"/>
              </a:ext>
            </a:extLst>
          </p:cNvPr>
          <p:cNvSpPr txBox="1">
            <a:spLocks noChangeArrowheads="1"/>
          </p:cNvSpPr>
          <p:nvPr/>
        </p:nvSpPr>
        <p:spPr bwMode="auto">
          <a:xfrm>
            <a:off x="7238500" y="6028945"/>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3</a:t>
            </a:r>
          </a:p>
        </p:txBody>
      </p:sp>
      <p:sp>
        <p:nvSpPr>
          <p:cNvPr id="14" name="Rectangle 13">
            <a:extLst>
              <a:ext uri="{FF2B5EF4-FFF2-40B4-BE49-F238E27FC236}">
                <a16:creationId xmlns:a16="http://schemas.microsoft.com/office/drawing/2014/main" id="{6FC57D13-C09C-1C44-8DF0-6E2B00F6D156}"/>
              </a:ext>
            </a:extLst>
          </p:cNvPr>
          <p:cNvSpPr/>
          <p:nvPr/>
        </p:nvSpPr>
        <p:spPr>
          <a:xfrm>
            <a:off x="2303813" y="4546860"/>
            <a:ext cx="6966856" cy="1168473"/>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6C6223BD-74F2-F747-BBF6-2AD2A91C66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564" y="4747385"/>
            <a:ext cx="544781" cy="575047"/>
          </a:xfrm>
          <a:prstGeom prst="rect">
            <a:avLst/>
          </a:prstGeom>
        </p:spPr>
      </p:pic>
      <p:grpSp>
        <p:nvGrpSpPr>
          <p:cNvPr id="16" name="Group 15">
            <a:extLst>
              <a:ext uri="{FF2B5EF4-FFF2-40B4-BE49-F238E27FC236}">
                <a16:creationId xmlns:a16="http://schemas.microsoft.com/office/drawing/2014/main" id="{DAE57ECF-CAEC-9841-891A-4689F6D76374}"/>
              </a:ext>
            </a:extLst>
          </p:cNvPr>
          <p:cNvGrpSpPr/>
          <p:nvPr/>
        </p:nvGrpSpPr>
        <p:grpSpPr>
          <a:xfrm>
            <a:off x="4834108" y="1969089"/>
            <a:ext cx="1906267" cy="3366332"/>
            <a:chOff x="3834989" y="1049304"/>
            <a:chExt cx="1429700" cy="2524749"/>
          </a:xfrm>
        </p:grpSpPr>
        <p:pic>
          <p:nvPicPr>
            <p:cNvPr id="17" name="Picture 16">
              <a:extLst>
                <a:ext uri="{FF2B5EF4-FFF2-40B4-BE49-F238E27FC236}">
                  <a16:creationId xmlns:a16="http://schemas.microsoft.com/office/drawing/2014/main" id="{D723D718-B2BA-6D42-814C-E0D42BF61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18" name="TextBox 17">
              <a:extLst>
                <a:ext uri="{FF2B5EF4-FFF2-40B4-BE49-F238E27FC236}">
                  <a16:creationId xmlns:a16="http://schemas.microsoft.com/office/drawing/2014/main" id="{3C4991E7-51D8-9941-811D-0A685C32AF6E}"/>
                </a:ext>
              </a:extLst>
            </p:cNvPr>
            <p:cNvSpPr txBox="1"/>
            <p:nvPr/>
          </p:nvSpPr>
          <p:spPr>
            <a:xfrm>
              <a:off x="3834989" y="1782474"/>
              <a:ext cx="1429700" cy="227576"/>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280D1A2-0256-144E-8DF4-37F2E7FA0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5546" y="3142768"/>
              <a:ext cx="408586" cy="431285"/>
            </a:xfrm>
            <a:prstGeom prst="rect">
              <a:avLst/>
            </a:prstGeom>
          </p:spPr>
        </p:pic>
      </p:grpSp>
      <p:pic>
        <p:nvPicPr>
          <p:cNvPr id="20" name="Picture 19">
            <a:extLst>
              <a:ext uri="{FF2B5EF4-FFF2-40B4-BE49-F238E27FC236}">
                <a16:creationId xmlns:a16="http://schemas.microsoft.com/office/drawing/2014/main" id="{613C4D36-21E0-9446-9799-11F1484FA4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117" y="4760373"/>
            <a:ext cx="544781" cy="575047"/>
          </a:xfrm>
          <a:prstGeom prst="rect">
            <a:avLst/>
          </a:prstGeom>
        </p:spPr>
      </p:pic>
      <p:sp>
        <p:nvSpPr>
          <p:cNvPr id="21" name="Rectangle 20">
            <a:extLst>
              <a:ext uri="{FF2B5EF4-FFF2-40B4-BE49-F238E27FC236}">
                <a16:creationId xmlns:a16="http://schemas.microsoft.com/office/drawing/2014/main" id="{3434739B-7A98-7C45-84DC-AB94BEAEE5E8}"/>
              </a:ext>
            </a:extLst>
          </p:cNvPr>
          <p:cNvSpPr/>
          <p:nvPr/>
        </p:nvSpPr>
        <p:spPr>
          <a:xfrm>
            <a:off x="2303813" y="1825614"/>
            <a:ext cx="6966856" cy="1424469"/>
          </a:xfrm>
          <a:prstGeom prst="rect">
            <a:avLst/>
          </a:prstGeom>
          <a:solidFill>
            <a:schemeClr val="tx1">
              <a:alpha val="7000"/>
            </a:schemeClr>
          </a:solidFill>
          <a:ln w="63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BB827484-EA59-A94D-B8A5-8ADF7C302B1D}"/>
              </a:ext>
            </a:extLst>
          </p:cNvPr>
          <p:cNvSpPr txBox="1"/>
          <p:nvPr/>
        </p:nvSpPr>
        <p:spPr>
          <a:xfrm>
            <a:off x="2416026" y="5280552"/>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23" name="TextBox 22">
            <a:extLst>
              <a:ext uri="{FF2B5EF4-FFF2-40B4-BE49-F238E27FC236}">
                <a16:creationId xmlns:a16="http://schemas.microsoft.com/office/drawing/2014/main" id="{5F96526F-9D4E-7047-9295-13E611995855}"/>
              </a:ext>
            </a:extLst>
          </p:cNvPr>
          <p:cNvSpPr txBox="1"/>
          <p:nvPr/>
        </p:nvSpPr>
        <p:spPr>
          <a:xfrm>
            <a:off x="5103338" y="5305964"/>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24" name="TextBox 23">
            <a:extLst>
              <a:ext uri="{FF2B5EF4-FFF2-40B4-BE49-F238E27FC236}">
                <a16:creationId xmlns:a16="http://schemas.microsoft.com/office/drawing/2014/main" id="{14784C7C-8D15-D348-86D4-12662CA33832}"/>
              </a:ext>
            </a:extLst>
          </p:cNvPr>
          <p:cNvSpPr txBox="1"/>
          <p:nvPr/>
        </p:nvSpPr>
        <p:spPr>
          <a:xfrm>
            <a:off x="7750636" y="5282815"/>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25" name="TextBox 32">
            <a:extLst>
              <a:ext uri="{FF2B5EF4-FFF2-40B4-BE49-F238E27FC236}">
                <a16:creationId xmlns:a16="http://schemas.microsoft.com/office/drawing/2014/main" id="{E58044F9-E79E-8D44-A0E8-A192C394D3DC}"/>
              </a:ext>
            </a:extLst>
          </p:cNvPr>
          <p:cNvSpPr txBox="1">
            <a:spLocks noChangeArrowheads="1"/>
          </p:cNvSpPr>
          <p:nvPr/>
        </p:nvSpPr>
        <p:spPr bwMode="auto">
          <a:xfrm>
            <a:off x="9224512" y="4986606"/>
            <a:ext cx="2354016" cy="318100"/>
          </a:xfrm>
          <a:prstGeom prst="rect">
            <a:avLst/>
          </a:prstGeom>
          <a:noFill/>
          <a:ln w="9525">
            <a:noFill/>
            <a:miter lim="800000"/>
            <a:headEnd/>
            <a:tailEnd/>
          </a:ln>
        </p:spPr>
        <p:txBody>
          <a:bodyPr wrap="square">
            <a:spAutoFit/>
          </a:bodyPr>
          <a:lstStyle/>
          <a:p>
            <a:pPr algn="ctr" defTabSz="914377"/>
            <a:r>
              <a:rPr lang="en-US" sz="1467" b="1" dirty="0">
                <a:latin typeface="Arial" panose="020B0604020202020204" pitchFamily="34" charset="0"/>
                <a:ea typeface="Verdana" pitchFamily="34" charset="0"/>
                <a:cs typeface="Arial" panose="020B0604020202020204" pitchFamily="34" charset="0"/>
              </a:rPr>
              <a:t>Customer Account</a:t>
            </a:r>
          </a:p>
        </p:txBody>
      </p:sp>
      <p:sp>
        <p:nvSpPr>
          <p:cNvPr id="26" name="TextBox 32">
            <a:extLst>
              <a:ext uri="{FF2B5EF4-FFF2-40B4-BE49-F238E27FC236}">
                <a16:creationId xmlns:a16="http://schemas.microsoft.com/office/drawing/2014/main" id="{39E6B2D9-B95E-D74D-B3E4-21A79FCA03AD}"/>
              </a:ext>
            </a:extLst>
          </p:cNvPr>
          <p:cNvSpPr txBox="1">
            <a:spLocks noChangeArrowheads="1"/>
          </p:cNvSpPr>
          <p:nvPr/>
        </p:nvSpPr>
        <p:spPr bwMode="auto">
          <a:xfrm>
            <a:off x="9080380" y="2422106"/>
            <a:ext cx="2354016" cy="318100"/>
          </a:xfrm>
          <a:prstGeom prst="rect">
            <a:avLst/>
          </a:prstGeom>
          <a:noFill/>
          <a:ln w="9525">
            <a:noFill/>
            <a:miter lim="800000"/>
            <a:headEnd/>
            <a:tailEnd/>
          </a:ln>
        </p:spPr>
        <p:txBody>
          <a:bodyPr wrap="square">
            <a:spAutoFit/>
          </a:bodyPr>
          <a:lstStyle/>
          <a:p>
            <a:pPr algn="ctr" defTabSz="914377"/>
            <a:r>
              <a:rPr lang="en-US" sz="1467" b="1" dirty="0">
                <a:latin typeface="Arial" panose="020B0604020202020204" pitchFamily="34" charset="0"/>
                <a:ea typeface="Verdana" pitchFamily="34" charset="0"/>
                <a:cs typeface="Arial" panose="020B0604020202020204" pitchFamily="34" charset="0"/>
              </a:rPr>
              <a:t>AWS Managed</a:t>
            </a:r>
          </a:p>
        </p:txBody>
      </p:sp>
    </p:spTree>
    <p:extLst>
      <p:ext uri="{BB962C8B-B14F-4D97-AF65-F5344CB8AC3E}">
        <p14:creationId xmlns:p14="http://schemas.microsoft.com/office/powerpoint/2010/main" val="110828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2">
            <a:extLst>
              <a:ext uri="{FF2B5EF4-FFF2-40B4-BE49-F238E27FC236}">
                <a16:creationId xmlns:a16="http://schemas.microsoft.com/office/drawing/2014/main" id="{A326119F-5B98-6941-A591-2FB3CE2F16DF}"/>
              </a:ext>
            </a:extLst>
          </p:cNvPr>
          <p:cNvSpPr txBox="1">
            <a:spLocks noChangeArrowheads="1"/>
          </p:cNvSpPr>
          <p:nvPr/>
        </p:nvSpPr>
        <p:spPr bwMode="auto">
          <a:xfrm>
            <a:off x="2255101" y="6183324"/>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1</a:t>
            </a:r>
          </a:p>
        </p:txBody>
      </p:sp>
      <p:pic>
        <p:nvPicPr>
          <p:cNvPr id="7" name="Picture 6">
            <a:extLst>
              <a:ext uri="{FF2B5EF4-FFF2-40B4-BE49-F238E27FC236}">
                <a16:creationId xmlns:a16="http://schemas.microsoft.com/office/drawing/2014/main" id="{B865D111-817E-4640-A6EC-7373B15A2C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697" y="2123468"/>
            <a:ext cx="614824" cy="737788"/>
          </a:xfrm>
          <a:prstGeom prst="rect">
            <a:avLst/>
          </a:prstGeom>
        </p:spPr>
      </p:pic>
      <p:pic>
        <p:nvPicPr>
          <p:cNvPr id="8" name="Picture 7">
            <a:extLst>
              <a:ext uri="{FF2B5EF4-FFF2-40B4-BE49-F238E27FC236}">
                <a16:creationId xmlns:a16="http://schemas.microsoft.com/office/drawing/2014/main" id="{E3826BEE-EE14-7842-AEC1-63CEB3EC0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697" y="3781146"/>
            <a:ext cx="614824" cy="648980"/>
          </a:xfrm>
          <a:prstGeom prst="rect">
            <a:avLst/>
          </a:prstGeom>
        </p:spPr>
      </p:pic>
      <p:sp>
        <p:nvSpPr>
          <p:cNvPr id="9" name="TextBox 8">
            <a:extLst>
              <a:ext uri="{FF2B5EF4-FFF2-40B4-BE49-F238E27FC236}">
                <a16:creationId xmlns:a16="http://schemas.microsoft.com/office/drawing/2014/main" id="{6EE5EB4C-3253-9443-B036-383C90439C01}"/>
              </a:ext>
            </a:extLst>
          </p:cNvPr>
          <p:cNvSpPr txBox="1"/>
          <p:nvPr/>
        </p:nvSpPr>
        <p:spPr>
          <a:xfrm>
            <a:off x="2478975" y="4539539"/>
            <a:ext cx="1906267" cy="379656"/>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06DE397-C701-D142-808F-0B3A0421DCCE}"/>
              </a:ext>
            </a:extLst>
          </p:cNvPr>
          <p:cNvSpPr txBox="1"/>
          <p:nvPr/>
        </p:nvSpPr>
        <p:spPr>
          <a:xfrm>
            <a:off x="2478975" y="3101027"/>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solidFill>
                <a:schemeClr val="bg1"/>
              </a:solidFill>
              <a:latin typeface="Arial" panose="020B0604020202020204" pitchFamily="34" charset="0"/>
              <a:cs typeface="Arial" panose="020B0604020202020204" pitchFamily="34" charset="0"/>
            </a:endParaRPr>
          </a:p>
        </p:txBody>
      </p:sp>
      <p:sp>
        <p:nvSpPr>
          <p:cNvPr id="11" name="Rounded Rectangle 14">
            <a:extLst>
              <a:ext uri="{FF2B5EF4-FFF2-40B4-BE49-F238E27FC236}">
                <a16:creationId xmlns:a16="http://schemas.microsoft.com/office/drawing/2014/main" id="{162B5B07-F763-5B47-B2B7-31D31236019A}"/>
              </a:ext>
            </a:extLst>
          </p:cNvPr>
          <p:cNvSpPr/>
          <p:nvPr/>
        </p:nvSpPr>
        <p:spPr>
          <a:xfrm>
            <a:off x="2478975" y="1804252"/>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sp>
        <p:nvSpPr>
          <p:cNvPr id="12" name="Rounded Rectangle 14">
            <a:extLst>
              <a:ext uri="{FF2B5EF4-FFF2-40B4-BE49-F238E27FC236}">
                <a16:creationId xmlns:a16="http://schemas.microsoft.com/office/drawing/2014/main" id="{32FD2C6F-87BB-D846-897C-56C87C7D8E3E}"/>
              </a:ext>
            </a:extLst>
          </p:cNvPr>
          <p:cNvSpPr/>
          <p:nvPr/>
        </p:nvSpPr>
        <p:spPr>
          <a:xfrm>
            <a:off x="5107241" y="1804252"/>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0D10C6FC-A520-B042-83E9-466424A4F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230" y="2123468"/>
            <a:ext cx="614824" cy="737788"/>
          </a:xfrm>
          <a:prstGeom prst="rect">
            <a:avLst/>
          </a:prstGeom>
        </p:spPr>
      </p:pic>
      <p:pic>
        <p:nvPicPr>
          <p:cNvPr id="14" name="Picture 13">
            <a:extLst>
              <a:ext uri="{FF2B5EF4-FFF2-40B4-BE49-F238E27FC236}">
                <a16:creationId xmlns:a16="http://schemas.microsoft.com/office/drawing/2014/main" id="{8A06C63A-A3B7-8F44-A530-9F3FE912BD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230" y="3781146"/>
            <a:ext cx="614824" cy="648980"/>
          </a:xfrm>
          <a:prstGeom prst="rect">
            <a:avLst/>
          </a:prstGeom>
        </p:spPr>
      </p:pic>
      <p:sp>
        <p:nvSpPr>
          <p:cNvPr id="15" name="TextBox 14">
            <a:extLst>
              <a:ext uri="{FF2B5EF4-FFF2-40B4-BE49-F238E27FC236}">
                <a16:creationId xmlns:a16="http://schemas.microsoft.com/office/drawing/2014/main" id="{B9379ABB-6752-0C4E-B6EE-EF9A532087C1}"/>
              </a:ext>
            </a:extLst>
          </p:cNvPr>
          <p:cNvSpPr txBox="1"/>
          <p:nvPr/>
        </p:nvSpPr>
        <p:spPr>
          <a:xfrm>
            <a:off x="7735509" y="4539539"/>
            <a:ext cx="1906267" cy="379656"/>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6BEC99B0-56D7-A54A-A6C4-F56E05356226}"/>
              </a:ext>
            </a:extLst>
          </p:cNvPr>
          <p:cNvSpPr txBox="1"/>
          <p:nvPr/>
        </p:nvSpPr>
        <p:spPr>
          <a:xfrm>
            <a:off x="7735509" y="3101027"/>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17" name="Rounded Rectangle 14">
            <a:extLst>
              <a:ext uri="{FF2B5EF4-FFF2-40B4-BE49-F238E27FC236}">
                <a16:creationId xmlns:a16="http://schemas.microsoft.com/office/drawing/2014/main" id="{A5BB885E-F744-254B-85C4-AF2389A1CF3C}"/>
              </a:ext>
            </a:extLst>
          </p:cNvPr>
          <p:cNvSpPr/>
          <p:nvPr/>
        </p:nvSpPr>
        <p:spPr>
          <a:xfrm>
            <a:off x="7735509" y="1804252"/>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bg1"/>
              </a:solidFill>
              <a:latin typeface="Arial" panose="020B0604020202020204" pitchFamily="34" charset="0"/>
              <a:cs typeface="Arial" panose="020B0604020202020204" pitchFamily="34" charset="0"/>
            </a:endParaRPr>
          </a:p>
        </p:txBody>
      </p:sp>
      <p:sp>
        <p:nvSpPr>
          <p:cNvPr id="18" name="TextBox 32">
            <a:extLst>
              <a:ext uri="{FF2B5EF4-FFF2-40B4-BE49-F238E27FC236}">
                <a16:creationId xmlns:a16="http://schemas.microsoft.com/office/drawing/2014/main" id="{43E8F5CF-380F-274E-B2A1-1C2BE76E0A30}"/>
              </a:ext>
            </a:extLst>
          </p:cNvPr>
          <p:cNvSpPr txBox="1">
            <a:spLocks noChangeArrowheads="1"/>
          </p:cNvSpPr>
          <p:nvPr/>
        </p:nvSpPr>
        <p:spPr bwMode="auto">
          <a:xfrm>
            <a:off x="4883366" y="6183324"/>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2</a:t>
            </a:r>
          </a:p>
        </p:txBody>
      </p:sp>
      <p:sp>
        <p:nvSpPr>
          <p:cNvPr id="19" name="TextBox 32">
            <a:extLst>
              <a:ext uri="{FF2B5EF4-FFF2-40B4-BE49-F238E27FC236}">
                <a16:creationId xmlns:a16="http://schemas.microsoft.com/office/drawing/2014/main" id="{4260DD9C-F12E-0644-A5BC-D3CB26827DD3}"/>
              </a:ext>
            </a:extLst>
          </p:cNvPr>
          <p:cNvSpPr txBox="1">
            <a:spLocks noChangeArrowheads="1"/>
          </p:cNvSpPr>
          <p:nvPr/>
        </p:nvSpPr>
        <p:spPr bwMode="auto">
          <a:xfrm>
            <a:off x="7511633" y="6183324"/>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3</a:t>
            </a:r>
          </a:p>
        </p:txBody>
      </p:sp>
      <p:sp>
        <p:nvSpPr>
          <p:cNvPr id="20" name="Rectangle 19">
            <a:extLst>
              <a:ext uri="{FF2B5EF4-FFF2-40B4-BE49-F238E27FC236}">
                <a16:creationId xmlns:a16="http://schemas.microsoft.com/office/drawing/2014/main" id="{21E6335D-77B1-A544-B29E-1419EC6C6B60}"/>
              </a:ext>
            </a:extLst>
          </p:cNvPr>
          <p:cNvSpPr/>
          <p:nvPr/>
        </p:nvSpPr>
        <p:spPr>
          <a:xfrm>
            <a:off x="2576946" y="5006111"/>
            <a:ext cx="6966856" cy="8636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7F76BD93-2600-CC47-975D-5E3413192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718" y="5189288"/>
            <a:ext cx="544781" cy="575047"/>
          </a:xfrm>
          <a:prstGeom prst="rect">
            <a:avLst/>
          </a:prstGeom>
        </p:spPr>
      </p:pic>
      <p:grpSp>
        <p:nvGrpSpPr>
          <p:cNvPr id="22" name="Group 21">
            <a:extLst>
              <a:ext uri="{FF2B5EF4-FFF2-40B4-BE49-F238E27FC236}">
                <a16:creationId xmlns:a16="http://schemas.microsoft.com/office/drawing/2014/main" id="{4F13B506-2A03-B643-9475-94ABA0487670}"/>
              </a:ext>
            </a:extLst>
          </p:cNvPr>
          <p:cNvGrpSpPr/>
          <p:nvPr/>
        </p:nvGrpSpPr>
        <p:grpSpPr>
          <a:xfrm>
            <a:off x="5107241" y="2123467"/>
            <a:ext cx="1906267" cy="3640867"/>
            <a:chOff x="3834989" y="1049304"/>
            <a:chExt cx="1429700" cy="2730650"/>
          </a:xfrm>
        </p:grpSpPr>
        <p:pic>
          <p:nvPicPr>
            <p:cNvPr id="23" name="Picture 22">
              <a:extLst>
                <a:ext uri="{FF2B5EF4-FFF2-40B4-BE49-F238E27FC236}">
                  <a16:creationId xmlns:a16="http://schemas.microsoft.com/office/drawing/2014/main" id="{2E116598-21AD-DC42-BB2E-6D9AD24060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pic>
          <p:nvPicPr>
            <p:cNvPr id="24" name="Picture 23">
              <a:extLst>
                <a:ext uri="{FF2B5EF4-FFF2-40B4-BE49-F238E27FC236}">
                  <a16:creationId xmlns:a16="http://schemas.microsoft.com/office/drawing/2014/main" id="{924D187D-C9E1-CE40-82A3-29D5FB811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280" y="2292563"/>
              <a:ext cx="461118" cy="486735"/>
            </a:xfrm>
            <a:prstGeom prst="rect">
              <a:avLst/>
            </a:prstGeom>
          </p:spPr>
        </p:pic>
        <p:sp>
          <p:nvSpPr>
            <p:cNvPr id="25" name="TextBox 24">
              <a:extLst>
                <a:ext uri="{FF2B5EF4-FFF2-40B4-BE49-F238E27FC236}">
                  <a16:creationId xmlns:a16="http://schemas.microsoft.com/office/drawing/2014/main" id="{B142E7A1-CE46-7D4C-BE85-28DCB56C7E6A}"/>
                </a:ext>
              </a:extLst>
            </p:cNvPr>
            <p:cNvSpPr txBox="1"/>
            <p:nvPr/>
          </p:nvSpPr>
          <p:spPr>
            <a:xfrm>
              <a:off x="3834989" y="2861358"/>
              <a:ext cx="1429700" cy="284742"/>
            </a:xfrm>
            <a:prstGeom prst="rect">
              <a:avLst/>
            </a:prstGeom>
            <a:noFill/>
          </p:spPr>
          <p:txBody>
            <a:bodyPr wrap="square" rtlCol="0" anchor="ctr" anchorCtr="0">
              <a:spAutoFit/>
            </a:bodyPr>
            <a:lstStyle/>
            <a:p>
              <a:pPr algn="ctr" defTabSz="914377"/>
              <a:r>
                <a:rPr lang="en-US" sz="1867" dirty="0" err="1">
                  <a:latin typeface="Arial" panose="020B0604020202020204" pitchFamily="34" charset="0"/>
                  <a:cs typeface="Arial" panose="020B0604020202020204" pitchFamily="34" charset="0"/>
                </a:rPr>
                <a:t>Etcd</a:t>
              </a:r>
              <a:endParaRPr lang="en-US" sz="1867"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0276FC6C-2C1A-D746-9432-6A402F8ED298}"/>
                </a:ext>
              </a:extLst>
            </p:cNvPr>
            <p:cNvSpPr txBox="1"/>
            <p:nvPr/>
          </p:nvSpPr>
          <p:spPr>
            <a:xfrm>
              <a:off x="3834989" y="1782474"/>
              <a:ext cx="1429700" cy="227576"/>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pic>
          <p:nvPicPr>
            <p:cNvPr id="27" name="Picture 26">
              <a:extLst>
                <a:ext uri="{FF2B5EF4-FFF2-40B4-BE49-F238E27FC236}">
                  <a16:creationId xmlns:a16="http://schemas.microsoft.com/office/drawing/2014/main" id="{197F9724-5271-DC4A-B2F2-9041A3F18E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5546" y="3348669"/>
              <a:ext cx="408586" cy="431285"/>
            </a:xfrm>
            <a:prstGeom prst="rect">
              <a:avLst/>
            </a:prstGeom>
          </p:spPr>
        </p:pic>
      </p:grpSp>
      <p:pic>
        <p:nvPicPr>
          <p:cNvPr id="28" name="Picture 27">
            <a:extLst>
              <a:ext uri="{FF2B5EF4-FFF2-40B4-BE49-F238E27FC236}">
                <a16:creationId xmlns:a16="http://schemas.microsoft.com/office/drawing/2014/main" id="{0B04684D-4B98-844D-AEED-8B962F334B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250" y="5189288"/>
            <a:ext cx="544781" cy="575047"/>
          </a:xfrm>
          <a:prstGeom prst="rect">
            <a:avLst/>
          </a:prstGeom>
        </p:spPr>
      </p:pic>
    </p:spTree>
    <p:extLst>
      <p:ext uri="{BB962C8B-B14F-4D97-AF65-F5344CB8AC3E}">
        <p14:creationId xmlns:p14="http://schemas.microsoft.com/office/powerpoint/2010/main" val="178166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683B1000-A5BC-1F47-9E66-3CEAC61BD38A}"/>
              </a:ext>
            </a:extLst>
          </p:cNvPr>
          <p:cNvSpPr/>
          <p:nvPr/>
        </p:nvSpPr>
        <p:spPr>
          <a:xfrm>
            <a:off x="2723109" y="4708016"/>
            <a:ext cx="1703009" cy="8636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170" name="Rectangle 169">
            <a:extLst>
              <a:ext uri="{FF2B5EF4-FFF2-40B4-BE49-F238E27FC236}">
                <a16:creationId xmlns:a16="http://schemas.microsoft.com/office/drawing/2014/main" id="{22177881-7404-A840-B08F-78C51EC3EDC9}"/>
              </a:ext>
            </a:extLst>
          </p:cNvPr>
          <p:cNvSpPr/>
          <p:nvPr/>
        </p:nvSpPr>
        <p:spPr>
          <a:xfrm>
            <a:off x="5351374" y="4708016"/>
            <a:ext cx="1703009" cy="8636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171" name="Rectangle 170">
            <a:extLst>
              <a:ext uri="{FF2B5EF4-FFF2-40B4-BE49-F238E27FC236}">
                <a16:creationId xmlns:a16="http://schemas.microsoft.com/office/drawing/2014/main" id="{AD926EED-E4EA-884C-943D-0826344DCEE4}"/>
              </a:ext>
            </a:extLst>
          </p:cNvPr>
          <p:cNvSpPr/>
          <p:nvPr/>
        </p:nvSpPr>
        <p:spPr>
          <a:xfrm>
            <a:off x="7979638" y="4708016"/>
            <a:ext cx="1703009" cy="863600"/>
          </a:xfrm>
          <a:prstGeom prst="rect">
            <a:avLst/>
          </a:prstGeom>
          <a:solidFill>
            <a:schemeClr val="tx1">
              <a:alpha val="25000"/>
            </a:schemeClr>
          </a:solidFill>
          <a:ln w="6350">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172" name="TextBox 171">
            <a:extLst>
              <a:ext uri="{FF2B5EF4-FFF2-40B4-BE49-F238E27FC236}">
                <a16:creationId xmlns:a16="http://schemas.microsoft.com/office/drawing/2014/main" id="{B4CA0F03-9A5C-A249-AE76-BF693A9B19C3}"/>
              </a:ext>
            </a:extLst>
          </p:cNvPr>
          <p:cNvSpPr txBox="1"/>
          <p:nvPr/>
        </p:nvSpPr>
        <p:spPr>
          <a:xfrm>
            <a:off x="3662878" y="3078363"/>
            <a:ext cx="50800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mycluster.eks.amazonaws.com</a:t>
            </a:r>
          </a:p>
        </p:txBody>
      </p:sp>
      <p:sp>
        <p:nvSpPr>
          <p:cNvPr id="173" name="Rounded Rectangle 14">
            <a:extLst>
              <a:ext uri="{FF2B5EF4-FFF2-40B4-BE49-F238E27FC236}">
                <a16:creationId xmlns:a16="http://schemas.microsoft.com/office/drawing/2014/main" id="{53C2B1CC-2D4D-7B47-AB87-55AC5F6BEF23}"/>
              </a:ext>
            </a:extLst>
          </p:cNvPr>
          <p:cNvSpPr/>
          <p:nvPr/>
        </p:nvSpPr>
        <p:spPr>
          <a:xfrm>
            <a:off x="2621478" y="4568922"/>
            <a:ext cx="1906267" cy="1141789"/>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174" name="Rounded Rectangle 14">
            <a:extLst>
              <a:ext uri="{FF2B5EF4-FFF2-40B4-BE49-F238E27FC236}">
                <a16:creationId xmlns:a16="http://schemas.microsoft.com/office/drawing/2014/main" id="{0267E564-E1D0-8746-99B3-808F3F7D7453}"/>
              </a:ext>
            </a:extLst>
          </p:cNvPr>
          <p:cNvSpPr/>
          <p:nvPr/>
        </p:nvSpPr>
        <p:spPr>
          <a:xfrm>
            <a:off x="5249744" y="4568922"/>
            <a:ext cx="1906267" cy="1141789"/>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175" name="Rounded Rectangle 14">
            <a:extLst>
              <a:ext uri="{FF2B5EF4-FFF2-40B4-BE49-F238E27FC236}">
                <a16:creationId xmlns:a16="http://schemas.microsoft.com/office/drawing/2014/main" id="{B9D8C828-A346-2245-A820-DFE194D836D3}"/>
              </a:ext>
            </a:extLst>
          </p:cNvPr>
          <p:cNvSpPr/>
          <p:nvPr/>
        </p:nvSpPr>
        <p:spPr>
          <a:xfrm>
            <a:off x="7878012" y="4568922"/>
            <a:ext cx="1906267" cy="1141789"/>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176" name="TextBox 32">
            <a:extLst>
              <a:ext uri="{FF2B5EF4-FFF2-40B4-BE49-F238E27FC236}">
                <a16:creationId xmlns:a16="http://schemas.microsoft.com/office/drawing/2014/main" id="{40749D40-280D-1943-B722-F21C1D752A69}"/>
              </a:ext>
            </a:extLst>
          </p:cNvPr>
          <p:cNvSpPr txBox="1">
            <a:spLocks noChangeArrowheads="1"/>
          </p:cNvSpPr>
          <p:nvPr/>
        </p:nvSpPr>
        <p:spPr bwMode="auto">
          <a:xfrm>
            <a:off x="5021272" y="5931851"/>
            <a:ext cx="2354016" cy="318100"/>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EKS Workers</a:t>
            </a:r>
          </a:p>
        </p:txBody>
      </p:sp>
      <p:pic>
        <p:nvPicPr>
          <p:cNvPr id="177" name="Picture 176">
            <a:extLst>
              <a:ext uri="{FF2B5EF4-FFF2-40B4-BE49-F238E27FC236}">
                <a16:creationId xmlns:a16="http://schemas.microsoft.com/office/drawing/2014/main" id="{EA1D11CF-F916-9444-B52B-A8C689A507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221" y="4892405"/>
            <a:ext cx="544781" cy="575047"/>
          </a:xfrm>
          <a:prstGeom prst="rect">
            <a:avLst/>
          </a:prstGeom>
        </p:spPr>
      </p:pic>
      <p:pic>
        <p:nvPicPr>
          <p:cNvPr id="178" name="Picture 177">
            <a:extLst>
              <a:ext uri="{FF2B5EF4-FFF2-40B4-BE49-F238E27FC236}">
                <a16:creationId xmlns:a16="http://schemas.microsoft.com/office/drawing/2014/main" id="{B2845AC1-1027-EF47-B018-F37B53103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487" y="4892405"/>
            <a:ext cx="544781" cy="575047"/>
          </a:xfrm>
          <a:prstGeom prst="rect">
            <a:avLst/>
          </a:prstGeom>
        </p:spPr>
      </p:pic>
      <p:pic>
        <p:nvPicPr>
          <p:cNvPr id="179" name="Picture 178">
            <a:extLst>
              <a:ext uri="{FF2B5EF4-FFF2-40B4-BE49-F238E27FC236}">
                <a16:creationId xmlns:a16="http://schemas.microsoft.com/office/drawing/2014/main" id="{FE6B38C4-0882-6046-A9A5-8A6E56BAF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8753" y="4892405"/>
            <a:ext cx="544781" cy="575047"/>
          </a:xfrm>
          <a:prstGeom prst="rect">
            <a:avLst/>
          </a:prstGeom>
        </p:spPr>
      </p:pic>
      <p:grpSp>
        <p:nvGrpSpPr>
          <p:cNvPr id="180" name="Group 179">
            <a:extLst>
              <a:ext uri="{FF2B5EF4-FFF2-40B4-BE49-F238E27FC236}">
                <a16:creationId xmlns:a16="http://schemas.microsoft.com/office/drawing/2014/main" id="{F89D3750-92CC-384E-BCDB-8366A5CD0193}"/>
              </a:ext>
            </a:extLst>
          </p:cNvPr>
          <p:cNvGrpSpPr/>
          <p:nvPr/>
        </p:nvGrpSpPr>
        <p:grpSpPr>
          <a:xfrm>
            <a:off x="5279404" y="1810753"/>
            <a:ext cx="1846947" cy="1205647"/>
            <a:chOff x="3879395" y="1037430"/>
            <a:chExt cx="1385210" cy="904235"/>
          </a:xfrm>
        </p:grpSpPr>
        <p:pic>
          <p:nvPicPr>
            <p:cNvPr id="181" name="Picture 180">
              <a:extLst>
                <a:ext uri="{FF2B5EF4-FFF2-40B4-BE49-F238E27FC236}">
                  <a16:creationId xmlns:a16="http://schemas.microsoft.com/office/drawing/2014/main" id="{F4010900-FB7B-7A49-AAB2-39FF185F10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395" y="1037430"/>
              <a:ext cx="1385210" cy="904235"/>
            </a:xfrm>
            <a:prstGeom prst="rect">
              <a:avLst/>
            </a:prstGeom>
          </p:spPr>
        </p:pic>
        <p:sp>
          <p:nvSpPr>
            <p:cNvPr id="182" name="Rectangle 181">
              <a:extLst>
                <a:ext uri="{FF2B5EF4-FFF2-40B4-BE49-F238E27FC236}">
                  <a16:creationId xmlns:a16="http://schemas.microsoft.com/office/drawing/2014/main" id="{53303BF9-BAE6-234C-80C8-0DE44CC19904}"/>
                </a:ext>
              </a:extLst>
            </p:cNvPr>
            <p:cNvSpPr/>
            <p:nvPr/>
          </p:nvSpPr>
          <p:spPr>
            <a:xfrm>
              <a:off x="4105275" y="1400175"/>
              <a:ext cx="926555" cy="428625"/>
            </a:xfrm>
            <a:prstGeom prst="rect">
              <a:avLst/>
            </a:prstGeom>
            <a:solidFill>
              <a:srgbClr val="F585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grpSp>
          <p:nvGrpSpPr>
            <p:cNvPr id="183" name="Group 4">
              <a:extLst>
                <a:ext uri="{FF2B5EF4-FFF2-40B4-BE49-F238E27FC236}">
                  <a16:creationId xmlns:a16="http://schemas.microsoft.com/office/drawing/2014/main" id="{AA79041A-CDD1-8342-B3E1-D44A5353E502}"/>
                </a:ext>
              </a:extLst>
            </p:cNvPr>
            <p:cNvGrpSpPr>
              <a:grpSpLocks noChangeAspect="1"/>
            </p:cNvGrpSpPr>
            <p:nvPr/>
          </p:nvGrpSpPr>
          <p:grpSpPr bwMode="auto">
            <a:xfrm>
              <a:off x="4166098" y="1353702"/>
              <a:ext cx="754654" cy="454958"/>
              <a:chOff x="2671" y="1494"/>
              <a:chExt cx="418" cy="252"/>
            </a:xfrm>
          </p:grpSpPr>
          <p:sp>
            <p:nvSpPr>
              <p:cNvPr id="184" name="AutoShape 3">
                <a:extLst>
                  <a:ext uri="{FF2B5EF4-FFF2-40B4-BE49-F238E27FC236}">
                    <a16:creationId xmlns:a16="http://schemas.microsoft.com/office/drawing/2014/main" id="{3651A3D9-3ADF-DA4F-83AB-FCD0534238A2}"/>
                  </a:ext>
                </a:extLst>
              </p:cNvPr>
              <p:cNvSpPr>
                <a:spLocks noChangeAspect="1" noChangeArrowheads="1" noTextEdit="1"/>
              </p:cNvSpPr>
              <p:nvPr/>
            </p:nvSpPr>
            <p:spPr bwMode="auto">
              <a:xfrm>
                <a:off x="2671" y="1494"/>
                <a:ext cx="41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85" name="Freeform 5">
                <a:extLst>
                  <a:ext uri="{FF2B5EF4-FFF2-40B4-BE49-F238E27FC236}">
                    <a16:creationId xmlns:a16="http://schemas.microsoft.com/office/drawing/2014/main" id="{1EE15D52-BDF4-F34F-A799-04EA673C9998}"/>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86" name="Freeform 6">
                <a:extLst>
                  <a:ext uri="{FF2B5EF4-FFF2-40B4-BE49-F238E27FC236}">
                    <a16:creationId xmlns:a16="http://schemas.microsoft.com/office/drawing/2014/main" id="{E028C4DD-1AF4-044F-8B8B-870E97D4E3FC}"/>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87" name="Freeform 7">
                <a:extLst>
                  <a:ext uri="{FF2B5EF4-FFF2-40B4-BE49-F238E27FC236}">
                    <a16:creationId xmlns:a16="http://schemas.microsoft.com/office/drawing/2014/main" id="{A2DAF1C3-A29E-2A44-A5BB-4C323AF15706}"/>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88" name="Freeform 8">
                <a:extLst>
                  <a:ext uri="{FF2B5EF4-FFF2-40B4-BE49-F238E27FC236}">
                    <a16:creationId xmlns:a16="http://schemas.microsoft.com/office/drawing/2014/main" id="{871537C3-7E67-444A-849B-28FEEF5B29BE}"/>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89" name="Freeform 9">
                <a:extLst>
                  <a:ext uri="{FF2B5EF4-FFF2-40B4-BE49-F238E27FC236}">
                    <a16:creationId xmlns:a16="http://schemas.microsoft.com/office/drawing/2014/main" id="{EDBADD34-F080-D644-BB9F-465897A6F434}"/>
                  </a:ext>
                </a:extLst>
              </p:cNvPr>
              <p:cNvSpPr>
                <a:spLocks noEditPoints="1"/>
              </p:cNvSpPr>
              <p:nvPr/>
            </p:nvSpPr>
            <p:spPr bwMode="auto">
              <a:xfrm>
                <a:off x="2688" y="1494"/>
                <a:ext cx="382" cy="130"/>
              </a:xfrm>
              <a:custGeom>
                <a:avLst/>
                <a:gdLst>
                  <a:gd name="T0" fmla="*/ 49 w 184"/>
                  <a:gd name="T1" fmla="*/ 49 h 62"/>
                  <a:gd name="T2" fmla="*/ 52 w 184"/>
                  <a:gd name="T3" fmla="*/ 56 h 62"/>
                  <a:gd name="T4" fmla="*/ 46 w 184"/>
                  <a:gd name="T5" fmla="*/ 60 h 62"/>
                  <a:gd name="T6" fmla="*/ 43 w 184"/>
                  <a:gd name="T7" fmla="*/ 60 h 62"/>
                  <a:gd name="T8" fmla="*/ 38 w 184"/>
                  <a:gd name="T9" fmla="*/ 53 h 62"/>
                  <a:gd name="T10" fmla="*/ 5 w 184"/>
                  <a:gd name="T11" fmla="*/ 57 h 62"/>
                  <a:gd name="T12" fmla="*/ 6 w 184"/>
                  <a:gd name="T13" fmla="*/ 31 h 62"/>
                  <a:gd name="T14" fmla="*/ 30 w 184"/>
                  <a:gd name="T15" fmla="*/ 26 h 62"/>
                  <a:gd name="T16" fmla="*/ 37 w 184"/>
                  <a:gd name="T17" fmla="*/ 23 h 62"/>
                  <a:gd name="T18" fmla="*/ 23 w 184"/>
                  <a:gd name="T19" fmla="*/ 9 h 62"/>
                  <a:gd name="T20" fmla="*/ 9 w 184"/>
                  <a:gd name="T21" fmla="*/ 12 h 62"/>
                  <a:gd name="T22" fmla="*/ 6 w 184"/>
                  <a:gd name="T23" fmla="*/ 13 h 62"/>
                  <a:gd name="T24" fmla="*/ 4 w 184"/>
                  <a:gd name="T25" fmla="*/ 8 h 62"/>
                  <a:gd name="T26" fmla="*/ 7 w 184"/>
                  <a:gd name="T27" fmla="*/ 4 h 62"/>
                  <a:gd name="T28" fmla="*/ 25 w 184"/>
                  <a:gd name="T29" fmla="*/ 0 h 62"/>
                  <a:gd name="T30" fmla="*/ 48 w 184"/>
                  <a:gd name="T31" fmla="*/ 22 h 62"/>
                  <a:gd name="T32" fmla="*/ 21 w 184"/>
                  <a:gd name="T33" fmla="*/ 54 h 62"/>
                  <a:gd name="T34" fmla="*/ 35 w 184"/>
                  <a:gd name="T35" fmla="*/ 48 h 62"/>
                  <a:gd name="T36" fmla="*/ 37 w 184"/>
                  <a:gd name="T37" fmla="*/ 38 h 62"/>
                  <a:gd name="T38" fmla="*/ 31 w 184"/>
                  <a:gd name="T39" fmla="*/ 34 h 62"/>
                  <a:gd name="T40" fmla="*/ 15 w 184"/>
                  <a:gd name="T41" fmla="*/ 36 h 62"/>
                  <a:gd name="T42" fmla="*/ 14 w 184"/>
                  <a:gd name="T43" fmla="*/ 51 h 62"/>
                  <a:gd name="T44" fmla="*/ 75 w 184"/>
                  <a:gd name="T45" fmla="*/ 61 h 62"/>
                  <a:gd name="T46" fmla="*/ 71 w 184"/>
                  <a:gd name="T47" fmla="*/ 57 h 62"/>
                  <a:gd name="T48" fmla="*/ 55 w 184"/>
                  <a:gd name="T49" fmla="*/ 3 h 62"/>
                  <a:gd name="T50" fmla="*/ 63 w 184"/>
                  <a:gd name="T51" fmla="*/ 2 h 62"/>
                  <a:gd name="T52" fmla="*/ 67 w 184"/>
                  <a:gd name="T53" fmla="*/ 5 h 62"/>
                  <a:gd name="T54" fmla="*/ 88 w 184"/>
                  <a:gd name="T55" fmla="*/ 5 h 62"/>
                  <a:gd name="T56" fmla="*/ 92 w 184"/>
                  <a:gd name="T57" fmla="*/ 2 h 62"/>
                  <a:gd name="T58" fmla="*/ 100 w 184"/>
                  <a:gd name="T59" fmla="*/ 2 h 62"/>
                  <a:gd name="T60" fmla="*/ 112 w 184"/>
                  <a:gd name="T61" fmla="*/ 50 h 62"/>
                  <a:gd name="T62" fmla="*/ 125 w 184"/>
                  <a:gd name="T63" fmla="*/ 2 h 62"/>
                  <a:gd name="T64" fmla="*/ 134 w 184"/>
                  <a:gd name="T65" fmla="*/ 2 h 62"/>
                  <a:gd name="T66" fmla="*/ 135 w 184"/>
                  <a:gd name="T67" fmla="*/ 4 h 62"/>
                  <a:gd name="T68" fmla="*/ 119 w 184"/>
                  <a:gd name="T69" fmla="*/ 57 h 62"/>
                  <a:gd name="T70" fmla="*/ 115 w 184"/>
                  <a:gd name="T71" fmla="*/ 61 h 62"/>
                  <a:gd name="T72" fmla="*/ 106 w 184"/>
                  <a:gd name="T73" fmla="*/ 60 h 62"/>
                  <a:gd name="T74" fmla="*/ 95 w 184"/>
                  <a:gd name="T75" fmla="*/ 15 h 62"/>
                  <a:gd name="T76" fmla="*/ 83 w 184"/>
                  <a:gd name="T77" fmla="*/ 60 h 62"/>
                  <a:gd name="T78" fmla="*/ 75 w 184"/>
                  <a:gd name="T79" fmla="*/ 61 h 62"/>
                  <a:gd name="T80" fmla="*/ 150 w 184"/>
                  <a:gd name="T81" fmla="*/ 61 h 62"/>
                  <a:gd name="T82" fmla="*/ 140 w 184"/>
                  <a:gd name="T83" fmla="*/ 57 h 62"/>
                  <a:gd name="T84" fmla="*/ 140 w 184"/>
                  <a:gd name="T85" fmla="*/ 52 h 62"/>
                  <a:gd name="T86" fmla="*/ 143 w 184"/>
                  <a:gd name="T87" fmla="*/ 50 h 62"/>
                  <a:gd name="T88" fmla="*/ 152 w 184"/>
                  <a:gd name="T89" fmla="*/ 53 h 62"/>
                  <a:gd name="T90" fmla="*/ 169 w 184"/>
                  <a:gd name="T91" fmla="*/ 51 h 62"/>
                  <a:gd name="T92" fmla="*/ 171 w 184"/>
                  <a:gd name="T93" fmla="*/ 40 h 62"/>
                  <a:gd name="T94" fmla="*/ 154 w 184"/>
                  <a:gd name="T95" fmla="*/ 34 h 62"/>
                  <a:gd name="T96" fmla="*/ 141 w 184"/>
                  <a:gd name="T97" fmla="*/ 17 h 62"/>
                  <a:gd name="T98" fmla="*/ 147 w 184"/>
                  <a:gd name="T99" fmla="*/ 5 h 62"/>
                  <a:gd name="T100" fmla="*/ 162 w 184"/>
                  <a:gd name="T101" fmla="*/ 0 h 62"/>
                  <a:gd name="T102" fmla="*/ 171 w 184"/>
                  <a:gd name="T103" fmla="*/ 1 h 62"/>
                  <a:gd name="T104" fmla="*/ 178 w 184"/>
                  <a:gd name="T105" fmla="*/ 3 h 62"/>
                  <a:gd name="T106" fmla="*/ 180 w 184"/>
                  <a:gd name="T107" fmla="*/ 7 h 62"/>
                  <a:gd name="T108" fmla="*/ 179 w 184"/>
                  <a:gd name="T109" fmla="*/ 12 h 62"/>
                  <a:gd name="T110" fmla="*/ 163 w 184"/>
                  <a:gd name="T111" fmla="*/ 9 h 62"/>
                  <a:gd name="T112" fmla="*/ 151 w 184"/>
                  <a:gd name="T113" fmla="*/ 17 h 62"/>
                  <a:gd name="T114" fmla="*/ 161 w 184"/>
                  <a:gd name="T115" fmla="*/ 25 h 62"/>
                  <a:gd name="T116" fmla="*/ 181 w 184"/>
                  <a:gd name="T117" fmla="*/ 35 h 62"/>
                  <a:gd name="T118" fmla="*/ 182 w 184"/>
                  <a:gd name="T119" fmla="*/ 52 h 62"/>
                  <a:gd name="T120" fmla="*/ 170 w 184"/>
                  <a:gd name="T121" fmla="*/ 6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4" h="62">
                    <a:moveTo>
                      <a:pt x="48" y="43"/>
                    </a:moveTo>
                    <a:cubicBezTo>
                      <a:pt x="48" y="46"/>
                      <a:pt x="49" y="48"/>
                      <a:pt x="49" y="49"/>
                    </a:cubicBezTo>
                    <a:cubicBezTo>
                      <a:pt x="50" y="51"/>
                      <a:pt x="50" y="52"/>
                      <a:pt x="51" y="54"/>
                    </a:cubicBezTo>
                    <a:cubicBezTo>
                      <a:pt x="52" y="55"/>
                      <a:pt x="52" y="55"/>
                      <a:pt x="52" y="56"/>
                    </a:cubicBezTo>
                    <a:cubicBezTo>
                      <a:pt x="52" y="56"/>
                      <a:pt x="51" y="57"/>
                      <a:pt x="50" y="58"/>
                    </a:cubicBezTo>
                    <a:cubicBezTo>
                      <a:pt x="46" y="60"/>
                      <a:pt x="46" y="60"/>
                      <a:pt x="46" y="60"/>
                    </a:cubicBezTo>
                    <a:cubicBezTo>
                      <a:pt x="46" y="61"/>
                      <a:pt x="45" y="61"/>
                      <a:pt x="45" y="61"/>
                    </a:cubicBezTo>
                    <a:cubicBezTo>
                      <a:pt x="44" y="61"/>
                      <a:pt x="43" y="61"/>
                      <a:pt x="43" y="60"/>
                    </a:cubicBezTo>
                    <a:cubicBezTo>
                      <a:pt x="42" y="59"/>
                      <a:pt x="41" y="58"/>
                      <a:pt x="40" y="57"/>
                    </a:cubicBezTo>
                    <a:cubicBezTo>
                      <a:pt x="39" y="56"/>
                      <a:pt x="39" y="55"/>
                      <a:pt x="38" y="53"/>
                    </a:cubicBezTo>
                    <a:cubicBezTo>
                      <a:pt x="33" y="59"/>
                      <a:pt x="26" y="62"/>
                      <a:pt x="19" y="62"/>
                    </a:cubicBezTo>
                    <a:cubicBezTo>
                      <a:pt x="13" y="62"/>
                      <a:pt x="9" y="61"/>
                      <a:pt x="5" y="57"/>
                    </a:cubicBezTo>
                    <a:cubicBezTo>
                      <a:pt x="2" y="54"/>
                      <a:pt x="0" y="50"/>
                      <a:pt x="0" y="45"/>
                    </a:cubicBezTo>
                    <a:cubicBezTo>
                      <a:pt x="0" y="39"/>
                      <a:pt x="2" y="34"/>
                      <a:pt x="6" y="31"/>
                    </a:cubicBezTo>
                    <a:cubicBezTo>
                      <a:pt x="10" y="28"/>
                      <a:pt x="16" y="26"/>
                      <a:pt x="23" y="26"/>
                    </a:cubicBezTo>
                    <a:cubicBezTo>
                      <a:pt x="25" y="26"/>
                      <a:pt x="27" y="26"/>
                      <a:pt x="30" y="26"/>
                    </a:cubicBezTo>
                    <a:cubicBezTo>
                      <a:pt x="32" y="27"/>
                      <a:pt x="35" y="27"/>
                      <a:pt x="37" y="28"/>
                    </a:cubicBezTo>
                    <a:cubicBezTo>
                      <a:pt x="37" y="23"/>
                      <a:pt x="37" y="23"/>
                      <a:pt x="37" y="23"/>
                    </a:cubicBezTo>
                    <a:cubicBezTo>
                      <a:pt x="37" y="18"/>
                      <a:pt x="36" y="14"/>
                      <a:pt x="34" y="12"/>
                    </a:cubicBezTo>
                    <a:cubicBezTo>
                      <a:pt x="32" y="10"/>
                      <a:pt x="29" y="9"/>
                      <a:pt x="23" y="9"/>
                    </a:cubicBezTo>
                    <a:cubicBezTo>
                      <a:pt x="21" y="9"/>
                      <a:pt x="19" y="9"/>
                      <a:pt x="16" y="10"/>
                    </a:cubicBezTo>
                    <a:cubicBezTo>
                      <a:pt x="14" y="11"/>
                      <a:pt x="11" y="11"/>
                      <a:pt x="9" y="12"/>
                    </a:cubicBezTo>
                    <a:cubicBezTo>
                      <a:pt x="8" y="13"/>
                      <a:pt x="7" y="13"/>
                      <a:pt x="7" y="13"/>
                    </a:cubicBezTo>
                    <a:cubicBezTo>
                      <a:pt x="6" y="13"/>
                      <a:pt x="6" y="13"/>
                      <a:pt x="6" y="13"/>
                    </a:cubicBezTo>
                    <a:cubicBezTo>
                      <a:pt x="5" y="13"/>
                      <a:pt x="4" y="13"/>
                      <a:pt x="4" y="11"/>
                    </a:cubicBezTo>
                    <a:cubicBezTo>
                      <a:pt x="4" y="8"/>
                      <a:pt x="4" y="8"/>
                      <a:pt x="4" y="8"/>
                    </a:cubicBezTo>
                    <a:cubicBezTo>
                      <a:pt x="4" y="7"/>
                      <a:pt x="5" y="6"/>
                      <a:pt x="5" y="6"/>
                    </a:cubicBezTo>
                    <a:cubicBezTo>
                      <a:pt x="5" y="5"/>
                      <a:pt x="6" y="5"/>
                      <a:pt x="7" y="4"/>
                    </a:cubicBezTo>
                    <a:cubicBezTo>
                      <a:pt x="9" y="3"/>
                      <a:pt x="12" y="2"/>
                      <a:pt x="15" y="1"/>
                    </a:cubicBezTo>
                    <a:cubicBezTo>
                      <a:pt x="18" y="0"/>
                      <a:pt x="22" y="0"/>
                      <a:pt x="25" y="0"/>
                    </a:cubicBezTo>
                    <a:cubicBezTo>
                      <a:pt x="33" y="0"/>
                      <a:pt x="39" y="2"/>
                      <a:pt x="43" y="5"/>
                    </a:cubicBezTo>
                    <a:cubicBezTo>
                      <a:pt x="47" y="9"/>
                      <a:pt x="48" y="14"/>
                      <a:pt x="48" y="22"/>
                    </a:cubicBezTo>
                    <a:lnTo>
                      <a:pt x="48" y="43"/>
                    </a:lnTo>
                    <a:close/>
                    <a:moveTo>
                      <a:pt x="21" y="54"/>
                    </a:moveTo>
                    <a:cubicBezTo>
                      <a:pt x="24" y="54"/>
                      <a:pt x="26" y="53"/>
                      <a:pt x="28" y="52"/>
                    </a:cubicBezTo>
                    <a:cubicBezTo>
                      <a:pt x="31" y="51"/>
                      <a:pt x="33" y="50"/>
                      <a:pt x="35" y="48"/>
                    </a:cubicBezTo>
                    <a:cubicBezTo>
                      <a:pt x="36" y="47"/>
                      <a:pt x="36" y="45"/>
                      <a:pt x="37" y="44"/>
                    </a:cubicBezTo>
                    <a:cubicBezTo>
                      <a:pt x="37" y="42"/>
                      <a:pt x="37" y="40"/>
                      <a:pt x="37" y="38"/>
                    </a:cubicBezTo>
                    <a:cubicBezTo>
                      <a:pt x="37" y="35"/>
                      <a:pt x="37" y="35"/>
                      <a:pt x="37" y="35"/>
                    </a:cubicBezTo>
                    <a:cubicBezTo>
                      <a:pt x="35" y="35"/>
                      <a:pt x="33" y="34"/>
                      <a:pt x="31" y="34"/>
                    </a:cubicBezTo>
                    <a:cubicBezTo>
                      <a:pt x="29" y="34"/>
                      <a:pt x="27" y="34"/>
                      <a:pt x="25" y="34"/>
                    </a:cubicBezTo>
                    <a:cubicBezTo>
                      <a:pt x="21" y="34"/>
                      <a:pt x="17" y="35"/>
                      <a:pt x="15" y="36"/>
                    </a:cubicBezTo>
                    <a:cubicBezTo>
                      <a:pt x="13" y="38"/>
                      <a:pt x="12" y="41"/>
                      <a:pt x="12" y="44"/>
                    </a:cubicBezTo>
                    <a:cubicBezTo>
                      <a:pt x="12" y="47"/>
                      <a:pt x="13" y="50"/>
                      <a:pt x="14" y="51"/>
                    </a:cubicBezTo>
                    <a:cubicBezTo>
                      <a:pt x="16" y="53"/>
                      <a:pt x="18" y="54"/>
                      <a:pt x="21" y="54"/>
                    </a:cubicBezTo>
                    <a:close/>
                    <a:moveTo>
                      <a:pt x="75" y="61"/>
                    </a:moveTo>
                    <a:cubicBezTo>
                      <a:pt x="74" y="61"/>
                      <a:pt x="73" y="61"/>
                      <a:pt x="72" y="60"/>
                    </a:cubicBezTo>
                    <a:cubicBezTo>
                      <a:pt x="72" y="60"/>
                      <a:pt x="71" y="59"/>
                      <a:pt x="71" y="57"/>
                    </a:cubicBezTo>
                    <a:cubicBezTo>
                      <a:pt x="55" y="6"/>
                      <a:pt x="55" y="6"/>
                      <a:pt x="55" y="6"/>
                    </a:cubicBezTo>
                    <a:cubicBezTo>
                      <a:pt x="55" y="5"/>
                      <a:pt x="55" y="4"/>
                      <a:pt x="55" y="3"/>
                    </a:cubicBezTo>
                    <a:cubicBezTo>
                      <a:pt x="55" y="2"/>
                      <a:pt x="55" y="2"/>
                      <a:pt x="56" y="2"/>
                    </a:cubicBezTo>
                    <a:cubicBezTo>
                      <a:pt x="63" y="2"/>
                      <a:pt x="63" y="2"/>
                      <a:pt x="63" y="2"/>
                    </a:cubicBezTo>
                    <a:cubicBezTo>
                      <a:pt x="64" y="2"/>
                      <a:pt x="65" y="2"/>
                      <a:pt x="65" y="2"/>
                    </a:cubicBezTo>
                    <a:cubicBezTo>
                      <a:pt x="66" y="3"/>
                      <a:pt x="66" y="4"/>
                      <a:pt x="67" y="5"/>
                    </a:cubicBezTo>
                    <a:cubicBezTo>
                      <a:pt x="78" y="49"/>
                      <a:pt x="78" y="49"/>
                      <a:pt x="78" y="49"/>
                    </a:cubicBezTo>
                    <a:cubicBezTo>
                      <a:pt x="88" y="5"/>
                      <a:pt x="88" y="5"/>
                      <a:pt x="88" y="5"/>
                    </a:cubicBezTo>
                    <a:cubicBezTo>
                      <a:pt x="89" y="4"/>
                      <a:pt x="89" y="3"/>
                      <a:pt x="90" y="2"/>
                    </a:cubicBezTo>
                    <a:cubicBezTo>
                      <a:pt x="90" y="2"/>
                      <a:pt x="91" y="2"/>
                      <a:pt x="92" y="2"/>
                    </a:cubicBezTo>
                    <a:cubicBezTo>
                      <a:pt x="98" y="2"/>
                      <a:pt x="98" y="2"/>
                      <a:pt x="98" y="2"/>
                    </a:cubicBezTo>
                    <a:cubicBezTo>
                      <a:pt x="99" y="2"/>
                      <a:pt x="100" y="2"/>
                      <a:pt x="100" y="2"/>
                    </a:cubicBezTo>
                    <a:cubicBezTo>
                      <a:pt x="101" y="3"/>
                      <a:pt x="101" y="4"/>
                      <a:pt x="102" y="5"/>
                    </a:cubicBezTo>
                    <a:cubicBezTo>
                      <a:pt x="112" y="50"/>
                      <a:pt x="112" y="50"/>
                      <a:pt x="112" y="50"/>
                    </a:cubicBezTo>
                    <a:cubicBezTo>
                      <a:pt x="124" y="5"/>
                      <a:pt x="124" y="5"/>
                      <a:pt x="124" y="5"/>
                    </a:cubicBezTo>
                    <a:cubicBezTo>
                      <a:pt x="124" y="4"/>
                      <a:pt x="124" y="3"/>
                      <a:pt x="125" y="2"/>
                    </a:cubicBezTo>
                    <a:cubicBezTo>
                      <a:pt x="125" y="2"/>
                      <a:pt x="126" y="2"/>
                      <a:pt x="127" y="2"/>
                    </a:cubicBezTo>
                    <a:cubicBezTo>
                      <a:pt x="134" y="2"/>
                      <a:pt x="134" y="2"/>
                      <a:pt x="134" y="2"/>
                    </a:cubicBezTo>
                    <a:cubicBezTo>
                      <a:pt x="135" y="2"/>
                      <a:pt x="135" y="2"/>
                      <a:pt x="135" y="3"/>
                    </a:cubicBezTo>
                    <a:cubicBezTo>
                      <a:pt x="135" y="4"/>
                      <a:pt x="135" y="4"/>
                      <a:pt x="135" y="4"/>
                    </a:cubicBezTo>
                    <a:cubicBezTo>
                      <a:pt x="135" y="5"/>
                      <a:pt x="135" y="5"/>
                      <a:pt x="135" y="6"/>
                    </a:cubicBezTo>
                    <a:cubicBezTo>
                      <a:pt x="119" y="57"/>
                      <a:pt x="119" y="57"/>
                      <a:pt x="119" y="57"/>
                    </a:cubicBezTo>
                    <a:cubicBezTo>
                      <a:pt x="118" y="59"/>
                      <a:pt x="118" y="60"/>
                      <a:pt x="117" y="60"/>
                    </a:cubicBezTo>
                    <a:cubicBezTo>
                      <a:pt x="117" y="61"/>
                      <a:pt x="116" y="61"/>
                      <a:pt x="115" y="61"/>
                    </a:cubicBezTo>
                    <a:cubicBezTo>
                      <a:pt x="109" y="61"/>
                      <a:pt x="109" y="61"/>
                      <a:pt x="109" y="61"/>
                    </a:cubicBezTo>
                    <a:cubicBezTo>
                      <a:pt x="108" y="61"/>
                      <a:pt x="107" y="61"/>
                      <a:pt x="106" y="60"/>
                    </a:cubicBezTo>
                    <a:cubicBezTo>
                      <a:pt x="106" y="60"/>
                      <a:pt x="105" y="59"/>
                      <a:pt x="105" y="57"/>
                    </a:cubicBezTo>
                    <a:cubicBezTo>
                      <a:pt x="95" y="15"/>
                      <a:pt x="95" y="15"/>
                      <a:pt x="95" y="15"/>
                    </a:cubicBezTo>
                    <a:cubicBezTo>
                      <a:pt x="84" y="57"/>
                      <a:pt x="84" y="57"/>
                      <a:pt x="84" y="57"/>
                    </a:cubicBezTo>
                    <a:cubicBezTo>
                      <a:pt x="84" y="59"/>
                      <a:pt x="84" y="60"/>
                      <a:pt x="83" y="60"/>
                    </a:cubicBezTo>
                    <a:cubicBezTo>
                      <a:pt x="83" y="61"/>
                      <a:pt x="82" y="61"/>
                      <a:pt x="80" y="61"/>
                    </a:cubicBezTo>
                    <a:lnTo>
                      <a:pt x="75" y="61"/>
                    </a:lnTo>
                    <a:close/>
                    <a:moveTo>
                      <a:pt x="160" y="62"/>
                    </a:moveTo>
                    <a:cubicBezTo>
                      <a:pt x="157" y="62"/>
                      <a:pt x="153" y="62"/>
                      <a:pt x="150" y="61"/>
                    </a:cubicBezTo>
                    <a:cubicBezTo>
                      <a:pt x="147" y="61"/>
                      <a:pt x="144" y="60"/>
                      <a:pt x="142" y="59"/>
                    </a:cubicBezTo>
                    <a:cubicBezTo>
                      <a:pt x="141" y="58"/>
                      <a:pt x="141" y="57"/>
                      <a:pt x="140" y="57"/>
                    </a:cubicBezTo>
                    <a:cubicBezTo>
                      <a:pt x="140" y="56"/>
                      <a:pt x="140" y="56"/>
                      <a:pt x="140" y="55"/>
                    </a:cubicBezTo>
                    <a:cubicBezTo>
                      <a:pt x="140" y="52"/>
                      <a:pt x="140" y="52"/>
                      <a:pt x="140" y="52"/>
                    </a:cubicBezTo>
                    <a:cubicBezTo>
                      <a:pt x="140" y="50"/>
                      <a:pt x="140" y="49"/>
                      <a:pt x="141" y="49"/>
                    </a:cubicBezTo>
                    <a:cubicBezTo>
                      <a:pt x="142" y="49"/>
                      <a:pt x="142" y="50"/>
                      <a:pt x="143" y="50"/>
                    </a:cubicBezTo>
                    <a:cubicBezTo>
                      <a:pt x="143" y="50"/>
                      <a:pt x="144" y="50"/>
                      <a:pt x="144" y="50"/>
                    </a:cubicBezTo>
                    <a:cubicBezTo>
                      <a:pt x="147" y="51"/>
                      <a:pt x="149" y="52"/>
                      <a:pt x="152" y="53"/>
                    </a:cubicBezTo>
                    <a:cubicBezTo>
                      <a:pt x="154" y="53"/>
                      <a:pt x="157" y="54"/>
                      <a:pt x="160" y="54"/>
                    </a:cubicBezTo>
                    <a:cubicBezTo>
                      <a:pt x="164" y="54"/>
                      <a:pt x="167" y="53"/>
                      <a:pt x="169" y="51"/>
                    </a:cubicBezTo>
                    <a:cubicBezTo>
                      <a:pt x="172" y="50"/>
                      <a:pt x="173" y="48"/>
                      <a:pt x="173" y="45"/>
                    </a:cubicBezTo>
                    <a:cubicBezTo>
                      <a:pt x="173" y="43"/>
                      <a:pt x="172" y="42"/>
                      <a:pt x="171" y="40"/>
                    </a:cubicBezTo>
                    <a:cubicBezTo>
                      <a:pt x="170" y="39"/>
                      <a:pt x="167" y="38"/>
                      <a:pt x="164" y="37"/>
                    </a:cubicBezTo>
                    <a:cubicBezTo>
                      <a:pt x="154" y="34"/>
                      <a:pt x="154" y="34"/>
                      <a:pt x="154" y="34"/>
                    </a:cubicBezTo>
                    <a:cubicBezTo>
                      <a:pt x="150" y="32"/>
                      <a:pt x="146" y="30"/>
                      <a:pt x="144" y="27"/>
                    </a:cubicBezTo>
                    <a:cubicBezTo>
                      <a:pt x="142" y="24"/>
                      <a:pt x="141" y="21"/>
                      <a:pt x="141" y="17"/>
                    </a:cubicBezTo>
                    <a:cubicBezTo>
                      <a:pt x="141" y="15"/>
                      <a:pt x="141" y="12"/>
                      <a:pt x="142" y="10"/>
                    </a:cubicBezTo>
                    <a:cubicBezTo>
                      <a:pt x="144" y="8"/>
                      <a:pt x="145" y="6"/>
                      <a:pt x="147" y="5"/>
                    </a:cubicBezTo>
                    <a:cubicBezTo>
                      <a:pt x="149" y="3"/>
                      <a:pt x="151" y="2"/>
                      <a:pt x="154" y="1"/>
                    </a:cubicBezTo>
                    <a:cubicBezTo>
                      <a:pt x="157" y="0"/>
                      <a:pt x="159" y="0"/>
                      <a:pt x="162" y="0"/>
                    </a:cubicBezTo>
                    <a:cubicBezTo>
                      <a:pt x="164" y="0"/>
                      <a:pt x="165" y="0"/>
                      <a:pt x="167" y="0"/>
                    </a:cubicBezTo>
                    <a:cubicBezTo>
                      <a:pt x="168" y="0"/>
                      <a:pt x="170" y="1"/>
                      <a:pt x="171" y="1"/>
                    </a:cubicBezTo>
                    <a:cubicBezTo>
                      <a:pt x="173" y="1"/>
                      <a:pt x="174" y="2"/>
                      <a:pt x="175" y="2"/>
                    </a:cubicBezTo>
                    <a:cubicBezTo>
                      <a:pt x="176" y="2"/>
                      <a:pt x="177" y="3"/>
                      <a:pt x="178" y="3"/>
                    </a:cubicBezTo>
                    <a:cubicBezTo>
                      <a:pt x="179" y="4"/>
                      <a:pt x="179" y="4"/>
                      <a:pt x="180" y="5"/>
                    </a:cubicBezTo>
                    <a:cubicBezTo>
                      <a:pt x="180" y="5"/>
                      <a:pt x="180" y="6"/>
                      <a:pt x="180" y="7"/>
                    </a:cubicBezTo>
                    <a:cubicBezTo>
                      <a:pt x="180" y="10"/>
                      <a:pt x="180" y="10"/>
                      <a:pt x="180" y="10"/>
                    </a:cubicBezTo>
                    <a:cubicBezTo>
                      <a:pt x="180" y="12"/>
                      <a:pt x="180" y="12"/>
                      <a:pt x="179" y="12"/>
                    </a:cubicBezTo>
                    <a:cubicBezTo>
                      <a:pt x="178" y="12"/>
                      <a:pt x="177" y="12"/>
                      <a:pt x="176" y="12"/>
                    </a:cubicBezTo>
                    <a:cubicBezTo>
                      <a:pt x="172" y="10"/>
                      <a:pt x="168" y="9"/>
                      <a:pt x="163" y="9"/>
                    </a:cubicBezTo>
                    <a:cubicBezTo>
                      <a:pt x="160" y="9"/>
                      <a:pt x="157" y="10"/>
                      <a:pt x="155" y="11"/>
                    </a:cubicBezTo>
                    <a:cubicBezTo>
                      <a:pt x="153" y="12"/>
                      <a:pt x="151" y="14"/>
                      <a:pt x="151" y="17"/>
                    </a:cubicBezTo>
                    <a:cubicBezTo>
                      <a:pt x="151" y="19"/>
                      <a:pt x="152" y="20"/>
                      <a:pt x="153" y="21"/>
                    </a:cubicBezTo>
                    <a:cubicBezTo>
                      <a:pt x="155" y="23"/>
                      <a:pt x="157" y="24"/>
                      <a:pt x="161" y="25"/>
                    </a:cubicBezTo>
                    <a:cubicBezTo>
                      <a:pt x="170" y="28"/>
                      <a:pt x="170" y="28"/>
                      <a:pt x="170" y="28"/>
                    </a:cubicBezTo>
                    <a:cubicBezTo>
                      <a:pt x="175" y="30"/>
                      <a:pt x="178" y="32"/>
                      <a:pt x="181" y="35"/>
                    </a:cubicBezTo>
                    <a:cubicBezTo>
                      <a:pt x="183" y="37"/>
                      <a:pt x="184" y="40"/>
                      <a:pt x="184" y="44"/>
                    </a:cubicBezTo>
                    <a:cubicBezTo>
                      <a:pt x="184" y="47"/>
                      <a:pt x="183" y="49"/>
                      <a:pt x="182" y="52"/>
                    </a:cubicBezTo>
                    <a:cubicBezTo>
                      <a:pt x="181" y="54"/>
                      <a:pt x="179" y="56"/>
                      <a:pt x="177" y="57"/>
                    </a:cubicBezTo>
                    <a:cubicBezTo>
                      <a:pt x="175" y="59"/>
                      <a:pt x="172" y="60"/>
                      <a:pt x="170" y="61"/>
                    </a:cubicBezTo>
                    <a:cubicBezTo>
                      <a:pt x="167" y="62"/>
                      <a:pt x="164" y="62"/>
                      <a:pt x="16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90" name="Freeform 10">
                <a:extLst>
                  <a:ext uri="{FF2B5EF4-FFF2-40B4-BE49-F238E27FC236}">
                    <a16:creationId xmlns:a16="http://schemas.microsoft.com/office/drawing/2014/main" id="{01AF8428-A849-4440-BBC7-1C99DE2521F6}"/>
                  </a:ext>
                </a:extLst>
              </p:cNvPr>
              <p:cNvSpPr>
                <a:spLocks/>
              </p:cNvSpPr>
              <p:nvPr/>
            </p:nvSpPr>
            <p:spPr bwMode="auto">
              <a:xfrm>
                <a:off x="2669" y="1658"/>
                <a:ext cx="385" cy="88"/>
              </a:xfrm>
              <a:custGeom>
                <a:avLst/>
                <a:gdLst>
                  <a:gd name="T0" fmla="*/ 182 w 185"/>
                  <a:gd name="T1" fmla="*/ 17 h 42"/>
                  <a:gd name="T2" fmla="*/ 101 w 185"/>
                  <a:gd name="T3" fmla="*/ 42 h 42"/>
                  <a:gd name="T4" fmla="*/ 2 w 185"/>
                  <a:gd name="T5" fmla="*/ 4 h 42"/>
                  <a:gd name="T6" fmla="*/ 4 w 185"/>
                  <a:gd name="T7" fmla="*/ 1 h 42"/>
                  <a:gd name="T8" fmla="*/ 103 w 185"/>
                  <a:gd name="T9" fmla="*/ 28 h 42"/>
                  <a:gd name="T10" fmla="*/ 179 w 185"/>
                  <a:gd name="T11" fmla="*/ 12 h 42"/>
                  <a:gd name="T12" fmla="*/ 182 w 185"/>
                  <a:gd name="T13" fmla="*/ 17 h 42"/>
                </a:gdLst>
                <a:ahLst/>
                <a:cxnLst>
                  <a:cxn ang="0">
                    <a:pos x="T0" y="T1"/>
                  </a:cxn>
                  <a:cxn ang="0">
                    <a:pos x="T2" y="T3"/>
                  </a:cxn>
                  <a:cxn ang="0">
                    <a:pos x="T4" y="T5"/>
                  </a:cxn>
                  <a:cxn ang="0">
                    <a:pos x="T6" y="T7"/>
                  </a:cxn>
                  <a:cxn ang="0">
                    <a:pos x="T8" y="T9"/>
                  </a:cxn>
                  <a:cxn ang="0">
                    <a:pos x="T10" y="T11"/>
                  </a:cxn>
                  <a:cxn ang="0">
                    <a:pos x="T12" y="T13"/>
                  </a:cxn>
                </a:cxnLst>
                <a:rect l="0" t="0" r="r" b="b"/>
                <a:pathLst>
                  <a:path w="185" h="42">
                    <a:moveTo>
                      <a:pt x="182" y="17"/>
                    </a:moveTo>
                    <a:cubicBezTo>
                      <a:pt x="160" y="33"/>
                      <a:pt x="128" y="42"/>
                      <a:pt x="101" y="42"/>
                    </a:cubicBezTo>
                    <a:cubicBezTo>
                      <a:pt x="62" y="42"/>
                      <a:pt x="28" y="28"/>
                      <a:pt x="2" y="4"/>
                    </a:cubicBezTo>
                    <a:cubicBezTo>
                      <a:pt x="0" y="2"/>
                      <a:pt x="2" y="0"/>
                      <a:pt x="4" y="1"/>
                    </a:cubicBezTo>
                    <a:cubicBezTo>
                      <a:pt x="32" y="18"/>
                      <a:pt x="67" y="28"/>
                      <a:pt x="103" y="28"/>
                    </a:cubicBezTo>
                    <a:cubicBezTo>
                      <a:pt x="127" y="28"/>
                      <a:pt x="154" y="23"/>
                      <a:pt x="179" y="12"/>
                    </a:cubicBezTo>
                    <a:cubicBezTo>
                      <a:pt x="182" y="11"/>
                      <a:pt x="185" y="15"/>
                      <a:pt x="182"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91" name="Freeform 11">
                <a:extLst>
                  <a:ext uri="{FF2B5EF4-FFF2-40B4-BE49-F238E27FC236}">
                    <a16:creationId xmlns:a16="http://schemas.microsoft.com/office/drawing/2014/main" id="{ABD47974-BCE2-2340-B6C0-B7222A2E3514}"/>
                  </a:ext>
                </a:extLst>
              </p:cNvPr>
              <p:cNvSpPr>
                <a:spLocks/>
              </p:cNvSpPr>
              <p:nvPr/>
            </p:nvSpPr>
            <p:spPr bwMode="auto">
              <a:xfrm>
                <a:off x="3008" y="1645"/>
                <a:ext cx="83" cy="86"/>
              </a:xfrm>
              <a:custGeom>
                <a:avLst/>
                <a:gdLst>
                  <a:gd name="T0" fmla="*/ 28 w 40"/>
                  <a:gd name="T1" fmla="*/ 13 h 41"/>
                  <a:gd name="T2" fmla="*/ 2 w 40"/>
                  <a:gd name="T3" fmla="*/ 12 h 41"/>
                  <a:gd name="T4" fmla="*/ 2 w 40"/>
                  <a:gd name="T5" fmla="*/ 9 h 41"/>
                  <a:gd name="T6" fmla="*/ 37 w 40"/>
                  <a:gd name="T7" fmla="*/ 6 h 41"/>
                  <a:gd name="T8" fmla="*/ 25 w 40"/>
                  <a:gd name="T9" fmla="*/ 39 h 41"/>
                  <a:gd name="T10" fmla="*/ 22 w 40"/>
                  <a:gd name="T11" fmla="*/ 38 h 41"/>
                  <a:gd name="T12" fmla="*/ 28 w 40"/>
                  <a:gd name="T13" fmla="*/ 13 h 41"/>
                </a:gdLst>
                <a:ahLst/>
                <a:cxnLst>
                  <a:cxn ang="0">
                    <a:pos x="T0" y="T1"/>
                  </a:cxn>
                  <a:cxn ang="0">
                    <a:pos x="T2" y="T3"/>
                  </a:cxn>
                  <a:cxn ang="0">
                    <a:pos x="T4" y="T5"/>
                  </a:cxn>
                  <a:cxn ang="0">
                    <a:pos x="T6" y="T7"/>
                  </a:cxn>
                  <a:cxn ang="0">
                    <a:pos x="T8" y="T9"/>
                  </a:cxn>
                  <a:cxn ang="0">
                    <a:pos x="T10" y="T11"/>
                  </a:cxn>
                  <a:cxn ang="0">
                    <a:pos x="T12" y="T13"/>
                  </a:cxn>
                </a:cxnLst>
                <a:rect l="0" t="0" r="r" b="b"/>
                <a:pathLst>
                  <a:path w="40" h="41">
                    <a:moveTo>
                      <a:pt x="28" y="13"/>
                    </a:moveTo>
                    <a:cubicBezTo>
                      <a:pt x="25" y="9"/>
                      <a:pt x="9" y="11"/>
                      <a:pt x="2" y="12"/>
                    </a:cubicBezTo>
                    <a:cubicBezTo>
                      <a:pt x="0" y="12"/>
                      <a:pt x="0" y="10"/>
                      <a:pt x="2" y="9"/>
                    </a:cubicBezTo>
                    <a:cubicBezTo>
                      <a:pt x="14" y="0"/>
                      <a:pt x="35" y="3"/>
                      <a:pt x="37" y="6"/>
                    </a:cubicBezTo>
                    <a:cubicBezTo>
                      <a:pt x="40" y="9"/>
                      <a:pt x="37" y="29"/>
                      <a:pt x="25" y="39"/>
                    </a:cubicBezTo>
                    <a:cubicBezTo>
                      <a:pt x="23" y="41"/>
                      <a:pt x="21" y="40"/>
                      <a:pt x="22" y="38"/>
                    </a:cubicBezTo>
                    <a:cubicBezTo>
                      <a:pt x="25" y="31"/>
                      <a:pt x="31" y="16"/>
                      <a:pt x="28"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cxnSp>
        <p:nvCxnSpPr>
          <p:cNvPr id="192" name="Connector: Elbow 9">
            <a:extLst>
              <a:ext uri="{FF2B5EF4-FFF2-40B4-BE49-F238E27FC236}">
                <a16:creationId xmlns:a16="http://schemas.microsoft.com/office/drawing/2014/main" id="{4B2276A5-0EE2-9A47-860A-8477BC085F0A}"/>
              </a:ext>
            </a:extLst>
          </p:cNvPr>
          <p:cNvCxnSpPr>
            <a:cxnSpLocks/>
            <a:stCxn id="173" idx="0"/>
          </p:cNvCxnSpPr>
          <p:nvPr/>
        </p:nvCxnSpPr>
        <p:spPr>
          <a:xfrm rot="5400000" flipH="1" flipV="1">
            <a:off x="4173749" y="2911964"/>
            <a:ext cx="1057821" cy="2256097"/>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93" name="Straight Arrow Connector 192">
            <a:extLst>
              <a:ext uri="{FF2B5EF4-FFF2-40B4-BE49-F238E27FC236}">
                <a16:creationId xmlns:a16="http://schemas.microsoft.com/office/drawing/2014/main" id="{9250EA6F-4CD8-6543-8998-93E8A3F49452}"/>
              </a:ext>
            </a:extLst>
          </p:cNvPr>
          <p:cNvCxnSpPr>
            <a:cxnSpLocks/>
            <a:stCxn id="174" idx="0"/>
          </p:cNvCxnSpPr>
          <p:nvPr/>
        </p:nvCxnSpPr>
        <p:spPr>
          <a:xfrm flipV="1">
            <a:off x="6202877" y="3511100"/>
            <a:ext cx="0" cy="105782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94" name="Connector: Elbow 70">
            <a:extLst>
              <a:ext uri="{FF2B5EF4-FFF2-40B4-BE49-F238E27FC236}">
                <a16:creationId xmlns:a16="http://schemas.microsoft.com/office/drawing/2014/main" id="{6F0E4A20-CE80-7F41-847F-48BCBDE9B922}"/>
              </a:ext>
            </a:extLst>
          </p:cNvPr>
          <p:cNvCxnSpPr>
            <a:cxnSpLocks/>
            <a:stCxn id="175" idx="0"/>
          </p:cNvCxnSpPr>
          <p:nvPr/>
        </p:nvCxnSpPr>
        <p:spPr>
          <a:xfrm rot="16200000" flipV="1">
            <a:off x="7174185" y="2911961"/>
            <a:ext cx="1057821" cy="2256100"/>
          </a:xfrm>
          <a:prstGeom prst="bentConnector3">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95" name="Straight Arrow Connector 194">
            <a:extLst>
              <a:ext uri="{FF2B5EF4-FFF2-40B4-BE49-F238E27FC236}">
                <a16:creationId xmlns:a16="http://schemas.microsoft.com/office/drawing/2014/main" id="{E553EEDE-34AB-A34A-8949-BF0DF0B68D82}"/>
              </a:ext>
            </a:extLst>
          </p:cNvPr>
          <p:cNvCxnSpPr>
            <a:cxnSpLocks/>
          </p:cNvCxnSpPr>
          <p:nvPr/>
        </p:nvCxnSpPr>
        <p:spPr>
          <a:xfrm flipV="1">
            <a:off x="3624147" y="2369313"/>
            <a:ext cx="1372175"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196" name="TextBox 195">
            <a:extLst>
              <a:ext uri="{FF2B5EF4-FFF2-40B4-BE49-F238E27FC236}">
                <a16:creationId xmlns:a16="http://schemas.microsoft.com/office/drawing/2014/main" id="{8FD89921-2D56-4445-B159-762103CCF55B}"/>
              </a:ext>
            </a:extLst>
          </p:cNvPr>
          <p:cNvSpPr txBox="1"/>
          <p:nvPr/>
        </p:nvSpPr>
        <p:spPr>
          <a:xfrm>
            <a:off x="2113251" y="3078363"/>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kubectl</a:t>
            </a:r>
          </a:p>
        </p:txBody>
      </p:sp>
      <p:grpSp>
        <p:nvGrpSpPr>
          <p:cNvPr id="197" name="Group 196">
            <a:extLst>
              <a:ext uri="{FF2B5EF4-FFF2-40B4-BE49-F238E27FC236}">
                <a16:creationId xmlns:a16="http://schemas.microsoft.com/office/drawing/2014/main" id="{1DE3007A-1A89-534E-90FB-09228D36B182}"/>
              </a:ext>
            </a:extLst>
          </p:cNvPr>
          <p:cNvGrpSpPr/>
          <p:nvPr/>
        </p:nvGrpSpPr>
        <p:grpSpPr>
          <a:xfrm>
            <a:off x="2090660" y="1794565"/>
            <a:ext cx="1531080" cy="1146315"/>
            <a:chOff x="4716548" y="461654"/>
            <a:chExt cx="1748794" cy="1309318"/>
          </a:xfrm>
        </p:grpSpPr>
        <p:grpSp>
          <p:nvGrpSpPr>
            <p:cNvPr id="198" name="Group 197">
              <a:extLst>
                <a:ext uri="{FF2B5EF4-FFF2-40B4-BE49-F238E27FC236}">
                  <a16:creationId xmlns:a16="http://schemas.microsoft.com/office/drawing/2014/main" id="{102387FD-0C85-F54C-84F1-0060F9FA7CBF}"/>
                </a:ext>
              </a:extLst>
            </p:cNvPr>
            <p:cNvGrpSpPr/>
            <p:nvPr/>
          </p:nvGrpSpPr>
          <p:grpSpPr>
            <a:xfrm>
              <a:off x="4716548" y="461654"/>
              <a:ext cx="1748794" cy="1309318"/>
              <a:chOff x="4716548" y="461654"/>
              <a:chExt cx="1748794" cy="1309318"/>
            </a:xfrm>
          </p:grpSpPr>
          <p:sp>
            <p:nvSpPr>
              <p:cNvPr id="204" name="Rectangle: Rounded Corners 72">
                <a:extLst>
                  <a:ext uri="{FF2B5EF4-FFF2-40B4-BE49-F238E27FC236}">
                    <a16:creationId xmlns:a16="http://schemas.microsoft.com/office/drawing/2014/main" id="{0A553B88-1675-8543-993E-9629B8C28416}"/>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sp>
            <p:nvSpPr>
              <p:cNvPr id="205" name="Rectangle: Rounded Corners 75">
                <a:extLst>
                  <a:ext uri="{FF2B5EF4-FFF2-40B4-BE49-F238E27FC236}">
                    <a16:creationId xmlns:a16="http://schemas.microsoft.com/office/drawing/2014/main" id="{90E86A27-D856-5F47-B81F-A491EF0D4372}"/>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sp>
            <p:nvSpPr>
              <p:cNvPr id="206" name="Rectangle 205">
                <a:extLst>
                  <a:ext uri="{FF2B5EF4-FFF2-40B4-BE49-F238E27FC236}">
                    <a16:creationId xmlns:a16="http://schemas.microsoft.com/office/drawing/2014/main" id="{68E0DA2D-9189-6D4A-8771-BD5D4A55376C}"/>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sp>
            <p:nvSpPr>
              <p:cNvPr id="207" name="Rectangle 206">
                <a:extLst>
                  <a:ext uri="{FF2B5EF4-FFF2-40B4-BE49-F238E27FC236}">
                    <a16:creationId xmlns:a16="http://schemas.microsoft.com/office/drawing/2014/main" id="{FAF48237-62C8-4F4A-958E-C96D35AD516B}"/>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grpSp>
        <p:cxnSp>
          <p:nvCxnSpPr>
            <p:cNvPr id="199" name="Straight Connector 198">
              <a:extLst>
                <a:ext uri="{FF2B5EF4-FFF2-40B4-BE49-F238E27FC236}">
                  <a16:creationId xmlns:a16="http://schemas.microsoft.com/office/drawing/2014/main" id="{A78FA685-47CA-F444-A068-5459684135CE}"/>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200" name="Group 199">
              <a:extLst>
                <a:ext uri="{FF2B5EF4-FFF2-40B4-BE49-F238E27FC236}">
                  <a16:creationId xmlns:a16="http://schemas.microsoft.com/office/drawing/2014/main" id="{82FC4426-125A-3040-9D28-1EDF800224F7}"/>
                </a:ext>
              </a:extLst>
            </p:cNvPr>
            <p:cNvGrpSpPr/>
            <p:nvPr/>
          </p:nvGrpSpPr>
          <p:grpSpPr>
            <a:xfrm>
              <a:off x="6175612" y="551425"/>
              <a:ext cx="183714" cy="36577"/>
              <a:chOff x="6175612" y="544281"/>
              <a:chExt cx="183714" cy="36577"/>
            </a:xfrm>
          </p:grpSpPr>
          <p:sp>
            <p:nvSpPr>
              <p:cNvPr id="201" name="Oval 200">
                <a:extLst>
                  <a:ext uri="{FF2B5EF4-FFF2-40B4-BE49-F238E27FC236}">
                    <a16:creationId xmlns:a16="http://schemas.microsoft.com/office/drawing/2014/main" id="{47EF4108-E66A-F246-B96A-BDD18802C786}"/>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sp>
            <p:nvSpPr>
              <p:cNvPr id="202" name="Oval 201">
                <a:extLst>
                  <a:ext uri="{FF2B5EF4-FFF2-40B4-BE49-F238E27FC236}">
                    <a16:creationId xmlns:a16="http://schemas.microsoft.com/office/drawing/2014/main" id="{A97A9FAF-2BA7-634A-96CD-47578A8C93F9}"/>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sp>
            <p:nvSpPr>
              <p:cNvPr id="203" name="Oval 202">
                <a:extLst>
                  <a:ext uri="{FF2B5EF4-FFF2-40B4-BE49-F238E27FC236}">
                    <a16:creationId xmlns:a16="http://schemas.microsoft.com/office/drawing/2014/main" id="{0B989E81-2796-344F-9A4C-0A6EFE9ADA98}"/>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latin typeface="Arial" panose="020B0604020202020204" pitchFamily="34" charset="0"/>
                  <a:cs typeface="Arial" panose="020B0604020202020204" pitchFamily="34" charset="0"/>
                </a:endParaRPr>
              </a:p>
            </p:txBody>
          </p:sp>
        </p:grpSp>
      </p:grpSp>
      <p:sp>
        <p:nvSpPr>
          <p:cNvPr id="208" name="Title 1">
            <a:extLst>
              <a:ext uri="{FF2B5EF4-FFF2-40B4-BE49-F238E27FC236}">
                <a16:creationId xmlns:a16="http://schemas.microsoft.com/office/drawing/2014/main" id="{292502C8-C4AC-D14D-AD88-70EB28769DAC}"/>
              </a:ext>
            </a:extLst>
          </p:cNvPr>
          <p:cNvSpPr>
            <a:spLocks noGrp="1"/>
          </p:cNvSpPr>
          <p:nvPr>
            <p:ph type="title"/>
          </p:nvPr>
        </p:nvSpPr>
        <p:spPr>
          <a:xfrm>
            <a:off x="672687" y="98711"/>
            <a:ext cx="10515600" cy="1325563"/>
          </a:xfrm>
        </p:spPr>
        <p:txBody>
          <a:bodyPr/>
          <a:lstStyle/>
          <a:p>
            <a:r>
              <a:rPr lang="en-US" sz="3200" dirty="0">
                <a:latin typeface="Arial" panose="020B0604020202020204" pitchFamily="34" charset="0"/>
                <a:ea typeface="Amazon Ember" panose="020B0603020204020204" pitchFamily="34" charset="0"/>
                <a:cs typeface="Arial" panose="020B0604020202020204" pitchFamily="34" charset="0"/>
              </a:rPr>
              <a:t>Amazon EKS</a:t>
            </a:r>
          </a:p>
        </p:txBody>
      </p:sp>
      <p:pic>
        <p:nvPicPr>
          <p:cNvPr id="209" name="Picture 208">
            <a:extLst>
              <a:ext uri="{FF2B5EF4-FFF2-40B4-BE49-F238E27FC236}">
                <a16:creationId xmlns:a16="http://schemas.microsoft.com/office/drawing/2014/main" id="{F8B538C0-F1CA-DC49-BAAB-64EA58F9D0D8}"/>
              </a:ext>
            </a:extLst>
          </p:cNvPr>
          <p:cNvPicPr>
            <a:picLocks noChangeAspect="1"/>
          </p:cNvPicPr>
          <p:nvPr/>
        </p:nvPicPr>
        <p:blipFill rotWithShape="1">
          <a:blip r:embed="rId4">
            <a:extLst>
              <a:ext uri="{28A0092B-C50C-407E-A947-70E740481C1C}">
                <a14:useLocalDpi xmlns:a14="http://schemas.microsoft.com/office/drawing/2010/main" val="0"/>
              </a:ext>
            </a:extLst>
          </a:blip>
          <a:srcRect l="1370" r="74329"/>
          <a:stretch/>
        </p:blipFill>
        <p:spPr>
          <a:xfrm>
            <a:off x="6622144" y="1542926"/>
            <a:ext cx="828380" cy="984015"/>
          </a:xfrm>
          <a:prstGeom prst="rect">
            <a:avLst/>
          </a:prstGeom>
        </p:spPr>
      </p:pic>
      <p:sp>
        <p:nvSpPr>
          <p:cNvPr id="210" name="TextBox 209">
            <a:extLst>
              <a:ext uri="{FF2B5EF4-FFF2-40B4-BE49-F238E27FC236}">
                <a16:creationId xmlns:a16="http://schemas.microsoft.com/office/drawing/2014/main" id="{B62ADB2A-493F-6D43-A036-BC5725DE7DFF}"/>
              </a:ext>
            </a:extLst>
          </p:cNvPr>
          <p:cNvSpPr txBox="1">
            <a:spLocks noChangeArrowheads="1"/>
          </p:cNvSpPr>
          <p:nvPr/>
        </p:nvSpPr>
        <p:spPr bwMode="auto">
          <a:xfrm>
            <a:off x="2792146" y="5605964"/>
            <a:ext cx="576231" cy="256545"/>
          </a:xfrm>
          <a:prstGeom prst="rect">
            <a:avLst/>
          </a:prstGeom>
          <a:solidFill>
            <a:srgbClr val="192850"/>
          </a:solidFill>
          <a:ln w="9525">
            <a:noFill/>
            <a:miter lim="800000"/>
            <a:headEnd/>
            <a:tailEnd/>
          </a:ln>
        </p:spPr>
        <p:txBody>
          <a:bodyPr wrap="square" anchor="t">
            <a:spAutoFit/>
          </a:bodyPr>
          <a:lstStyle/>
          <a:p>
            <a:pPr algn="ctr" defTabSz="914377"/>
            <a:r>
              <a:rPr lang="en-US" sz="1067" dirty="0">
                <a:latin typeface="Arial" panose="020B0604020202020204" pitchFamily="34" charset="0"/>
                <a:ea typeface="Amazon Ember" panose="020B0603020204020204" pitchFamily="34" charset="0"/>
                <a:cs typeface="Arial" panose="020B0604020202020204" pitchFamily="34" charset="0"/>
              </a:rPr>
              <a:t>AZ 1</a:t>
            </a:r>
          </a:p>
        </p:txBody>
      </p:sp>
      <p:sp>
        <p:nvSpPr>
          <p:cNvPr id="211" name="TextBox 210">
            <a:extLst>
              <a:ext uri="{FF2B5EF4-FFF2-40B4-BE49-F238E27FC236}">
                <a16:creationId xmlns:a16="http://schemas.microsoft.com/office/drawing/2014/main" id="{4799BFAD-2588-ED48-8206-252DFF4BA0E6}"/>
              </a:ext>
            </a:extLst>
          </p:cNvPr>
          <p:cNvSpPr txBox="1">
            <a:spLocks noChangeArrowheads="1"/>
          </p:cNvSpPr>
          <p:nvPr/>
        </p:nvSpPr>
        <p:spPr bwMode="auto">
          <a:xfrm>
            <a:off x="5449902" y="5605964"/>
            <a:ext cx="576231" cy="256545"/>
          </a:xfrm>
          <a:prstGeom prst="rect">
            <a:avLst/>
          </a:prstGeom>
          <a:solidFill>
            <a:srgbClr val="192850"/>
          </a:solidFill>
          <a:ln w="9525">
            <a:noFill/>
            <a:miter lim="800000"/>
            <a:headEnd/>
            <a:tailEnd/>
          </a:ln>
        </p:spPr>
        <p:txBody>
          <a:bodyPr wrap="square" anchor="t">
            <a:spAutoFit/>
          </a:bodyPr>
          <a:lstStyle/>
          <a:p>
            <a:pPr algn="ctr" defTabSz="914377"/>
            <a:r>
              <a:rPr lang="en-US" sz="1067" dirty="0">
                <a:latin typeface="Arial" panose="020B0604020202020204" pitchFamily="34" charset="0"/>
                <a:ea typeface="Amazon Ember" panose="020B0603020204020204" pitchFamily="34" charset="0"/>
                <a:cs typeface="Arial" panose="020B0604020202020204" pitchFamily="34" charset="0"/>
              </a:rPr>
              <a:t>AZ 2</a:t>
            </a:r>
          </a:p>
        </p:txBody>
      </p:sp>
      <p:sp>
        <p:nvSpPr>
          <p:cNvPr id="212" name="TextBox 211">
            <a:extLst>
              <a:ext uri="{FF2B5EF4-FFF2-40B4-BE49-F238E27FC236}">
                <a16:creationId xmlns:a16="http://schemas.microsoft.com/office/drawing/2014/main" id="{BED533FB-F842-9249-9A9C-0B0B2FB5A813}"/>
              </a:ext>
            </a:extLst>
          </p:cNvPr>
          <p:cNvSpPr txBox="1">
            <a:spLocks noChangeArrowheads="1"/>
          </p:cNvSpPr>
          <p:nvPr/>
        </p:nvSpPr>
        <p:spPr bwMode="auto">
          <a:xfrm>
            <a:off x="8107658" y="5605964"/>
            <a:ext cx="576231" cy="256545"/>
          </a:xfrm>
          <a:prstGeom prst="rect">
            <a:avLst/>
          </a:prstGeom>
          <a:solidFill>
            <a:srgbClr val="192850"/>
          </a:solidFill>
          <a:ln w="9525">
            <a:noFill/>
            <a:miter lim="800000"/>
            <a:headEnd/>
            <a:tailEnd/>
          </a:ln>
        </p:spPr>
        <p:txBody>
          <a:bodyPr wrap="square" anchor="t">
            <a:spAutoFit/>
          </a:bodyPr>
          <a:lstStyle/>
          <a:p>
            <a:pPr algn="ctr" defTabSz="914377"/>
            <a:r>
              <a:rPr lang="en-US" sz="1067" dirty="0">
                <a:latin typeface="Arial" panose="020B0604020202020204" pitchFamily="34" charset="0"/>
                <a:ea typeface="Amazon Ember" panose="020B0603020204020204" pitchFamily="34" charset="0"/>
                <a:cs typeface="Arial" panose="020B0604020202020204" pitchFamily="34" charset="0"/>
              </a:rPr>
              <a:t>AZ 3</a:t>
            </a:r>
          </a:p>
        </p:txBody>
      </p:sp>
      <p:grpSp>
        <p:nvGrpSpPr>
          <p:cNvPr id="213" name="Group 212">
            <a:extLst>
              <a:ext uri="{FF2B5EF4-FFF2-40B4-BE49-F238E27FC236}">
                <a16:creationId xmlns:a16="http://schemas.microsoft.com/office/drawing/2014/main" id="{FB6E38B2-2CFE-5F49-BD4C-CD416EFE6FC0}"/>
              </a:ext>
            </a:extLst>
          </p:cNvPr>
          <p:cNvGrpSpPr/>
          <p:nvPr/>
        </p:nvGrpSpPr>
        <p:grpSpPr>
          <a:xfrm>
            <a:off x="2038860" y="3972599"/>
            <a:ext cx="7963384" cy="2398132"/>
            <a:chOff x="1448987" y="2658815"/>
            <a:chExt cx="5972538" cy="1798599"/>
          </a:xfrm>
        </p:grpSpPr>
        <p:sp>
          <p:nvSpPr>
            <p:cNvPr id="214" name="Rounded Rectangle 213">
              <a:extLst>
                <a:ext uri="{FF2B5EF4-FFF2-40B4-BE49-F238E27FC236}">
                  <a16:creationId xmlns:a16="http://schemas.microsoft.com/office/drawing/2014/main" id="{E68CC7DA-2C9F-DF48-B294-E1B8B30D61DB}"/>
                </a:ext>
              </a:extLst>
            </p:cNvPr>
            <p:cNvSpPr/>
            <p:nvPr/>
          </p:nvSpPr>
          <p:spPr>
            <a:xfrm>
              <a:off x="1695288" y="2827701"/>
              <a:ext cx="5726237" cy="1629713"/>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215" name="Picture 214">
              <a:extLst>
                <a:ext uri="{FF2B5EF4-FFF2-40B4-BE49-F238E27FC236}">
                  <a16:creationId xmlns:a16="http://schemas.microsoft.com/office/drawing/2014/main" id="{C0E33D2F-A8A3-8A41-8CAF-95D6ED95C5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8987" y="2658815"/>
              <a:ext cx="466038" cy="304219"/>
            </a:xfrm>
            <a:prstGeom prst="rect">
              <a:avLst/>
            </a:prstGeom>
          </p:spPr>
        </p:pic>
      </p:grpSp>
      <p:sp>
        <p:nvSpPr>
          <p:cNvPr id="216" name="TextBox 32">
            <a:extLst>
              <a:ext uri="{FF2B5EF4-FFF2-40B4-BE49-F238E27FC236}">
                <a16:creationId xmlns:a16="http://schemas.microsoft.com/office/drawing/2014/main" id="{3D07933E-C466-A043-BC47-AA045A9AF170}"/>
              </a:ext>
            </a:extLst>
          </p:cNvPr>
          <p:cNvSpPr txBox="1">
            <a:spLocks noChangeArrowheads="1"/>
          </p:cNvSpPr>
          <p:nvPr/>
        </p:nvSpPr>
        <p:spPr bwMode="auto">
          <a:xfrm>
            <a:off x="8683888" y="6380712"/>
            <a:ext cx="2354016" cy="318100"/>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Your AWS account</a:t>
            </a:r>
          </a:p>
        </p:txBody>
      </p:sp>
    </p:spTree>
    <p:extLst>
      <p:ext uri="{BB962C8B-B14F-4D97-AF65-F5344CB8AC3E}">
        <p14:creationId xmlns:p14="http://schemas.microsoft.com/office/powerpoint/2010/main" val="176460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500"/>
                                        <p:tgtEl>
                                          <p:spTgt spid="19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8"/>
                                        </p:tgtEl>
                                        <p:attrNameLst>
                                          <p:attrName>style.visibility</p:attrName>
                                        </p:attrNameLst>
                                      </p:cBhvr>
                                      <p:to>
                                        <p:strVal val="visible"/>
                                      </p:to>
                                    </p:set>
                                    <p:animEffect transition="in" filter="fade">
                                      <p:cBhvr>
                                        <p:cTn id="17" dur="500"/>
                                        <p:tgtEl>
                                          <p:spTgt spid="1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fade">
                                      <p:cBhvr>
                                        <p:cTn id="22" dur="500"/>
                                        <p:tgtEl>
                                          <p:spTgt spid="1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9"/>
                                        </p:tgtEl>
                                        <p:attrNameLst>
                                          <p:attrName>style.visibility</p:attrName>
                                        </p:attrNameLst>
                                      </p:cBhvr>
                                      <p:to>
                                        <p:strVal val="visible"/>
                                      </p:to>
                                    </p:set>
                                    <p:animEffect transition="in" filter="fade">
                                      <p:cBhvr>
                                        <p:cTn id="27" dur="500"/>
                                        <p:tgtEl>
                                          <p:spTgt spid="1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4"/>
                                        </p:tgtEl>
                                        <p:attrNameLst>
                                          <p:attrName>style.visibility</p:attrName>
                                        </p:attrNameLst>
                                      </p:cBhvr>
                                      <p:to>
                                        <p:strVal val="visible"/>
                                      </p:to>
                                    </p:set>
                                    <p:animEffect transition="in" filter="fade">
                                      <p:cBhvr>
                                        <p:cTn id="32" dur="500"/>
                                        <p:tgtEl>
                                          <p:spTgt spid="19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8"/>
                                        </p:tgtEl>
                                        <p:attrNameLst>
                                          <p:attrName>style.visibility</p:attrName>
                                        </p:attrNameLst>
                                      </p:cBhvr>
                                      <p:to>
                                        <p:strVal val="visible"/>
                                      </p:to>
                                    </p:set>
                                    <p:animEffect transition="in" filter="fade">
                                      <p:cBhvr>
                                        <p:cTn id="35" dur="500"/>
                                        <p:tgtEl>
                                          <p:spTgt spid="208"/>
                                        </p:tgtEl>
                                      </p:cBhvr>
                                    </p:animEffect>
                                  </p:childTnLst>
                                </p:cTn>
                              </p:par>
                              <p:par>
                                <p:cTn id="36" presetID="42" presetClass="path" presetSubtype="0" decel="100000" fill="hold" grpId="1" nodeType="withEffect">
                                  <p:stCondLst>
                                    <p:cond delay="0"/>
                                  </p:stCondLst>
                                  <p:childTnLst>
                                    <p:animMotion origin="layout" path="M -3.05556E-6 -2.46914E-7 L 0.03681 -2.46914E-7 " pathEditMode="relative" rAng="0" ptsTypes="AA">
                                      <p:cBhvr>
                                        <p:cTn id="37" dur="500" spd="-100000" fill="hold"/>
                                        <p:tgtEl>
                                          <p:spTgt spid="208"/>
                                        </p:tgtEl>
                                        <p:attrNameLst>
                                          <p:attrName>ppt_x</p:attrName>
                                          <p:attrName>ppt_y</p:attrName>
                                        </p:attrNameLst>
                                      </p:cBhvr>
                                      <p:rCtr x="1840" y="0"/>
                                    </p:animMotion>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209"/>
                                        </p:tgtEl>
                                        <p:attrNameLst>
                                          <p:attrName>style.visibility</p:attrName>
                                        </p:attrNameLst>
                                      </p:cBhvr>
                                      <p:to>
                                        <p:strVal val="visible"/>
                                      </p:to>
                                    </p:set>
                                    <p:animEffect transition="in" filter="fade">
                                      <p:cBhvr>
                                        <p:cTn id="41" dur="500"/>
                                        <p:tgtEl>
                                          <p:spTgt spid="209"/>
                                        </p:tgtEl>
                                      </p:cBhvr>
                                    </p:animEffect>
                                  </p:childTnLst>
                                </p:cTn>
                              </p:par>
                              <p:par>
                                <p:cTn id="42" presetID="42" presetClass="path" presetSubtype="0" decel="100000" fill="hold" nodeType="withEffect">
                                  <p:stCondLst>
                                    <p:cond delay="0"/>
                                  </p:stCondLst>
                                  <p:childTnLst>
                                    <p:animMotion origin="layout" path="M 2.77778E-6 0.04599 L 2.77778E-6 -1.60494E-6 " pathEditMode="relative" rAng="0" ptsTypes="AA">
                                      <p:cBhvr>
                                        <p:cTn id="43" dur="500" fill="hold"/>
                                        <p:tgtEl>
                                          <p:spTgt spid="209"/>
                                        </p:tgtEl>
                                        <p:attrNameLst>
                                          <p:attrName>ppt_x</p:attrName>
                                          <p:attrName>ppt_y</p:attrName>
                                        </p:attrNameLst>
                                      </p:cBhvr>
                                      <p:rCtr x="0" y="-2315"/>
                                    </p:animMotion>
                                  </p:childTnLst>
                                </p:cTn>
                              </p:par>
                              <p:par>
                                <p:cTn id="44" presetID="9" presetClass="entr" presetSubtype="0" fill="hold" grpId="0" nodeType="withEffect">
                                  <p:stCondLst>
                                    <p:cond delay="0"/>
                                  </p:stCondLst>
                                  <p:childTnLst>
                                    <p:set>
                                      <p:cBhvr>
                                        <p:cTn id="45" dur="1" fill="hold">
                                          <p:stCondLst>
                                            <p:cond delay="0"/>
                                          </p:stCondLst>
                                        </p:cTn>
                                        <p:tgtEl>
                                          <p:spTgt spid="176"/>
                                        </p:tgtEl>
                                        <p:attrNameLst>
                                          <p:attrName>style.visibility</p:attrName>
                                        </p:attrNameLst>
                                      </p:cBhvr>
                                      <p:to>
                                        <p:strVal val="visible"/>
                                      </p:to>
                                    </p:set>
                                    <p:animEffect transition="in" filter="dissolve">
                                      <p:cBhvr>
                                        <p:cTn id="46"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p:bldP spid="208" grpId="0"/>
      <p:bldP spid="208"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5">
            <a:extLst>
              <a:ext uri="{FF2B5EF4-FFF2-40B4-BE49-F238E27FC236}">
                <a16:creationId xmlns:a16="http://schemas.microsoft.com/office/drawing/2014/main" id="{E82D1478-E9B4-CA4E-957E-404A44F33313}"/>
              </a:ext>
            </a:extLst>
          </p:cNvPr>
          <p:cNvSpPr txBox="1">
            <a:spLocks/>
          </p:cNvSpPr>
          <p:nvPr/>
        </p:nvSpPr>
        <p:spPr>
          <a:xfrm>
            <a:off x="3333008" y="2816353"/>
            <a:ext cx="5525984" cy="58477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609570"/>
            <a:r>
              <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EKS Architecture</a:t>
            </a:r>
          </a:p>
        </p:txBody>
      </p:sp>
    </p:spTree>
    <p:extLst>
      <p:ext uri="{BB962C8B-B14F-4D97-AF65-F5344CB8AC3E}">
        <p14:creationId xmlns:p14="http://schemas.microsoft.com/office/powerpoint/2010/main" val="223904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33333E-6 0.04598 L -3.33333E-6 4.44444E-6 " pathEditMode="relative" rAng="0" ptsTypes="AA">
                                      <p:cBhvr>
                                        <p:cTn id="9" dur="500" fill="hold"/>
                                        <p:tgtEl>
                                          <p:spTgt spid="8"/>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A3F8986-BC5B-E447-9E1B-AF054F914DE6}"/>
              </a:ext>
            </a:extLst>
          </p:cNvPr>
          <p:cNvSpPr txBox="1">
            <a:spLocks/>
          </p:cNvSpPr>
          <p:nvPr/>
        </p:nvSpPr>
        <p:spPr>
          <a:xfrm>
            <a:off x="510639" y="2813447"/>
            <a:ext cx="11170723" cy="58477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609570"/>
            <a:r>
              <a:rPr lang="en-US"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How do I provision EKS Worker Nodes?</a:t>
            </a:r>
          </a:p>
        </p:txBody>
      </p:sp>
      <p:pic>
        <p:nvPicPr>
          <p:cNvPr id="7" name="Picture 6">
            <a:extLst>
              <a:ext uri="{FF2B5EF4-FFF2-40B4-BE49-F238E27FC236}">
                <a16:creationId xmlns:a16="http://schemas.microsoft.com/office/drawing/2014/main" id="{8BF71A8F-18FA-5B41-AC44-6212BF4156B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4647345"/>
            <a:ext cx="2051659" cy="2051659"/>
          </a:xfrm>
          <a:prstGeom prst="rect">
            <a:avLst/>
          </a:prstGeom>
        </p:spPr>
      </p:pic>
    </p:spTree>
    <p:extLst>
      <p:ext uri="{BB962C8B-B14F-4D97-AF65-F5344CB8AC3E}">
        <p14:creationId xmlns:p14="http://schemas.microsoft.com/office/powerpoint/2010/main" val="50808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0.04599 L 0 1.7284E-6 " pathEditMode="relative" rAng="0" ptsTypes="AA">
                                      <p:cBhvr>
                                        <p:cTn id="9" dur="500" fill="hold"/>
                                        <p:tgtEl>
                                          <p:spTgt spid="6"/>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Content Placeholder 5">
            <a:extLst>
              <a:ext uri="{FF2B5EF4-FFF2-40B4-BE49-F238E27FC236}">
                <a16:creationId xmlns:a16="http://schemas.microsoft.com/office/drawing/2014/main" id="{FC5728A0-5F95-944B-9C59-E89B02DD1DA4}"/>
              </a:ext>
            </a:extLst>
          </p:cNvPr>
          <p:cNvSpPr txBox="1">
            <a:spLocks/>
          </p:cNvSpPr>
          <p:nvPr/>
        </p:nvSpPr>
        <p:spPr>
          <a:xfrm>
            <a:off x="510639" y="2816352"/>
            <a:ext cx="11170723" cy="1077218"/>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609570"/>
            <a:r>
              <a:rPr lang="en-US" spc="300" dirty="0">
                <a:latin typeface="Arial" panose="020B0604020202020204" pitchFamily="34" charset="0"/>
                <a:ea typeface="Amazon Ember Light" panose="020B0403020204020204" pitchFamily="34" charset="0"/>
                <a:cs typeface="Arial" panose="020B0604020202020204" pitchFamily="34" charset="0"/>
              </a:rPr>
              <a:t>IAM authentication </a:t>
            </a:r>
            <a:br>
              <a:rPr lang="en-US" spc="300" dirty="0">
                <a:latin typeface="Arial" panose="020B0604020202020204" pitchFamily="34" charset="0"/>
                <a:ea typeface="Amazon Ember Light" panose="020B0403020204020204" pitchFamily="34" charset="0"/>
                <a:cs typeface="Arial" panose="020B0604020202020204" pitchFamily="34" charset="0"/>
              </a:rPr>
            </a:br>
            <a:r>
              <a:rPr lang="en-US" spc="300" dirty="0">
                <a:latin typeface="Arial" panose="020B0604020202020204" pitchFamily="34" charset="0"/>
                <a:ea typeface="Amazon Ember Light" panose="020B0403020204020204" pitchFamily="34" charset="0"/>
                <a:cs typeface="Arial" panose="020B0604020202020204" pitchFamily="34" charset="0"/>
              </a:rPr>
              <a:t>with Kubernetes</a:t>
            </a:r>
          </a:p>
        </p:txBody>
      </p:sp>
      <p:pic>
        <p:nvPicPr>
          <p:cNvPr id="53" name="Picture 52">
            <a:extLst>
              <a:ext uri="{FF2B5EF4-FFF2-40B4-BE49-F238E27FC236}">
                <a16:creationId xmlns:a16="http://schemas.microsoft.com/office/drawing/2014/main" id="{49F07DA8-ABAE-D941-BFD7-1307E867A2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1040" y="1179871"/>
            <a:ext cx="769920" cy="1458797"/>
          </a:xfrm>
          <a:prstGeom prst="rect">
            <a:avLst/>
          </a:prstGeom>
        </p:spPr>
      </p:pic>
    </p:spTree>
    <p:extLst>
      <p:ext uri="{BB962C8B-B14F-4D97-AF65-F5344CB8AC3E}">
        <p14:creationId xmlns:p14="http://schemas.microsoft.com/office/powerpoint/2010/main" val="16996086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0"/>
                                  </p:stCondLst>
                                  <p:childTnLst>
                                    <p:animMotion origin="layout" path="M 0 0.04599 L 0 1.97531E-6 " pathEditMode="relative" rAng="0" ptsTypes="AA">
                                      <p:cBhvr>
                                        <p:cTn id="9" dur="500" fill="hold"/>
                                        <p:tgtEl>
                                          <p:spTgt spid="5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
            <a:extLst>
              <a:ext uri="{FF2B5EF4-FFF2-40B4-BE49-F238E27FC236}">
                <a16:creationId xmlns:a16="http://schemas.microsoft.com/office/drawing/2014/main" id="{883EC052-6C1A-8946-9137-9467D903EB3D}"/>
              </a:ext>
            </a:extLst>
          </p:cNvPr>
          <p:cNvSpPr>
            <a:spLocks noGrp="1"/>
          </p:cNvSpPr>
          <p:nvPr>
            <p:ph type="title"/>
          </p:nvPr>
        </p:nvSpPr>
        <p:spPr>
          <a:xfrm>
            <a:off x="838200" y="342371"/>
            <a:ext cx="10515600" cy="1325563"/>
          </a:xfrm>
        </p:spPr>
        <p:txBody>
          <a:bodyPr>
            <a:normAutofit fontScale="90000"/>
          </a:bodyPr>
          <a:lstStyle/>
          <a:p>
            <a:r>
              <a:rPr lang="en-US" dirty="0" err="1">
                <a:latin typeface="Arial" panose="020B0604020202020204" pitchFamily="34" charset="0"/>
                <a:cs typeface="Arial" panose="020B0604020202020204" pitchFamily="34" charset="0"/>
              </a:rPr>
              <a:t>Heptio</a:t>
            </a:r>
            <a:r>
              <a:rPr lang="en-US" dirty="0">
                <a:latin typeface="Arial" panose="020B0604020202020204" pitchFamily="34" charset="0"/>
                <a:cs typeface="Arial" panose="020B0604020202020204" pitchFamily="34" charset="0"/>
              </a:rPr>
              <a:t> IAM Authenticator</a:t>
            </a:r>
            <a:br>
              <a:rPr lang="en-US"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https://</a:t>
            </a:r>
            <a:r>
              <a:rPr lang="en-US" sz="1600" dirty="0" err="1">
                <a:latin typeface="Arial" panose="020B0604020202020204" pitchFamily="34" charset="0"/>
                <a:cs typeface="Arial" panose="020B0604020202020204" pitchFamily="34" charset="0"/>
              </a:rPr>
              <a:t>github.com</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heptiolabs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kubernetes</a:t>
            </a:r>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aws</a:t>
            </a:r>
            <a:r>
              <a:rPr lang="en-US" sz="1600" dirty="0">
                <a:latin typeface="Arial" panose="020B0604020202020204" pitchFamily="34" charset="0"/>
                <a:cs typeface="Arial" panose="020B0604020202020204" pitchFamily="34" charset="0"/>
              </a:rPr>
              <a:t>-authenticator </a:t>
            </a: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p:txBody>
      </p:sp>
      <p:sp>
        <p:nvSpPr>
          <p:cNvPr id="46" name="Rectangle 45">
            <a:extLst>
              <a:ext uri="{FF2B5EF4-FFF2-40B4-BE49-F238E27FC236}">
                <a16:creationId xmlns:a16="http://schemas.microsoft.com/office/drawing/2014/main" id="{29400784-AD62-AE48-BAC7-C159001E9600}"/>
              </a:ext>
            </a:extLst>
          </p:cNvPr>
          <p:cNvSpPr/>
          <p:nvPr/>
        </p:nvSpPr>
        <p:spPr>
          <a:xfrm>
            <a:off x="1098551" y="2120508"/>
            <a:ext cx="9994900" cy="3607193"/>
          </a:xfrm>
          <a:prstGeom prst="rect">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47" name="Content Placeholder 5">
            <a:extLst>
              <a:ext uri="{FF2B5EF4-FFF2-40B4-BE49-F238E27FC236}">
                <a16:creationId xmlns:a16="http://schemas.microsoft.com/office/drawing/2014/main" id="{5F9F36B1-9DB5-8C4E-A87F-EC06B96E495A}"/>
              </a:ext>
            </a:extLst>
          </p:cNvPr>
          <p:cNvSpPr txBox="1">
            <a:spLocks/>
          </p:cNvSpPr>
          <p:nvPr/>
        </p:nvSpPr>
        <p:spPr>
          <a:xfrm>
            <a:off x="1955801" y="1667934"/>
            <a:ext cx="8280400" cy="906325"/>
          </a:xfrm>
          <a:prstGeom prst="rect">
            <a:avLst/>
          </a:prstGeom>
          <a:solidFill>
            <a:schemeClr val="accent3"/>
          </a:solidFill>
        </p:spPr>
        <p:txBody>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a:solidFill>
                  <a:schemeClr val="bg1"/>
                </a:solidFill>
                <a:latin typeface="Arial" panose="020B0604020202020204" pitchFamily="34" charset="0"/>
                <a:cs typeface="Arial" panose="020B0604020202020204" pitchFamily="34" charset="0"/>
              </a:rPr>
              <a:t>An open source approach to integrating</a:t>
            </a:r>
            <a:br>
              <a:rPr lang="en-US">
                <a:solidFill>
                  <a:schemeClr val="bg1"/>
                </a:solidFill>
                <a:latin typeface="Arial" panose="020B0604020202020204" pitchFamily="34" charset="0"/>
                <a:cs typeface="Arial" panose="020B0604020202020204" pitchFamily="34" charset="0"/>
              </a:rPr>
            </a:br>
            <a:r>
              <a:rPr lang="en-US">
                <a:solidFill>
                  <a:schemeClr val="bg1"/>
                </a:solidFill>
                <a:latin typeface="Arial" panose="020B0604020202020204" pitchFamily="34" charset="0"/>
                <a:cs typeface="Arial" panose="020B0604020202020204" pitchFamily="34" charset="0"/>
              </a:rPr>
              <a:t>AWS IAM authentication with Kubernetes</a:t>
            </a:r>
            <a:endParaRPr lang="en-US" dirty="0">
              <a:solidFill>
                <a:schemeClr val="bg1"/>
              </a:solidFill>
              <a:latin typeface="Arial" panose="020B0604020202020204" pitchFamily="34" charset="0"/>
              <a:cs typeface="Arial" panose="020B0604020202020204" pitchFamily="34" charset="0"/>
            </a:endParaRPr>
          </a:p>
        </p:txBody>
      </p:sp>
      <p:pic>
        <p:nvPicPr>
          <p:cNvPr id="48" name="Picture 47">
            <a:extLst>
              <a:ext uri="{FF2B5EF4-FFF2-40B4-BE49-F238E27FC236}">
                <a16:creationId xmlns:a16="http://schemas.microsoft.com/office/drawing/2014/main" id="{6DCEBA06-6682-6A45-BB71-5A0BB27B2C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067" y="2766668"/>
            <a:ext cx="1907867" cy="2768625"/>
          </a:xfrm>
          <a:prstGeom prst="rect">
            <a:avLst/>
          </a:prstGeom>
        </p:spPr>
      </p:pic>
    </p:spTree>
    <p:extLst>
      <p:ext uri="{BB962C8B-B14F-4D97-AF65-F5344CB8AC3E}">
        <p14:creationId xmlns:p14="http://schemas.microsoft.com/office/powerpoint/2010/main" val="1225482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3E048D1D-74D1-3D40-9943-AAE032AB0B24}"/>
              </a:ext>
            </a:extLst>
          </p:cNvPr>
          <p:cNvSpPr txBox="1"/>
          <p:nvPr/>
        </p:nvSpPr>
        <p:spPr>
          <a:xfrm>
            <a:off x="1014234" y="3794769"/>
            <a:ext cx="1485900" cy="379656"/>
          </a:xfrm>
          <a:prstGeom prst="rect">
            <a:avLst/>
          </a:prstGeom>
          <a:noFill/>
        </p:spPr>
        <p:txBody>
          <a:bodyPr wrap="square" rtlCol="0">
            <a:spAutoFit/>
          </a:bodyPr>
          <a:lstStyle/>
          <a:p>
            <a:pPr algn="ctr" defTabSz="914377"/>
            <a:r>
              <a:rPr lang="en-US" sz="1867" dirty="0" err="1">
                <a:solidFill>
                  <a:srgbClr val="223D95"/>
                </a:solidFill>
                <a:latin typeface="Arial" panose="020B0604020202020204" pitchFamily="34" charset="0"/>
                <a:cs typeface="Arial" panose="020B0604020202020204" pitchFamily="34" charset="0"/>
              </a:rPr>
              <a:t>Kubectl</a:t>
            </a:r>
            <a:endParaRPr lang="en-US" sz="1867" dirty="0">
              <a:solidFill>
                <a:srgbClr val="223D95"/>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CFC9B5AC-F418-FE46-8E1D-0C4D23A2C33D}"/>
              </a:ext>
            </a:extLst>
          </p:cNvPr>
          <p:cNvGrpSpPr/>
          <p:nvPr/>
        </p:nvGrpSpPr>
        <p:grpSpPr>
          <a:xfrm>
            <a:off x="991643" y="2420712"/>
            <a:ext cx="1531080" cy="1146315"/>
            <a:chOff x="4716548" y="461654"/>
            <a:chExt cx="1748794" cy="1309318"/>
          </a:xfrm>
        </p:grpSpPr>
        <p:grpSp>
          <p:nvGrpSpPr>
            <p:cNvPr id="48" name="Group 47">
              <a:extLst>
                <a:ext uri="{FF2B5EF4-FFF2-40B4-BE49-F238E27FC236}">
                  <a16:creationId xmlns:a16="http://schemas.microsoft.com/office/drawing/2014/main" id="{63659145-42D7-6E4A-AEF7-36DFB7EE2896}"/>
                </a:ext>
              </a:extLst>
            </p:cNvPr>
            <p:cNvGrpSpPr/>
            <p:nvPr/>
          </p:nvGrpSpPr>
          <p:grpSpPr>
            <a:xfrm>
              <a:off x="4716548" y="461654"/>
              <a:ext cx="1748794" cy="1309318"/>
              <a:chOff x="4716548" y="461654"/>
              <a:chExt cx="1748794" cy="1309318"/>
            </a:xfrm>
          </p:grpSpPr>
          <p:sp>
            <p:nvSpPr>
              <p:cNvPr id="54" name="Rectangle: Rounded Corners 72">
                <a:extLst>
                  <a:ext uri="{FF2B5EF4-FFF2-40B4-BE49-F238E27FC236}">
                    <a16:creationId xmlns:a16="http://schemas.microsoft.com/office/drawing/2014/main" id="{DEB1F09D-5639-5A4D-A024-1C8E27ACFD58}"/>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55" name="Rectangle: Rounded Corners 75">
                <a:extLst>
                  <a:ext uri="{FF2B5EF4-FFF2-40B4-BE49-F238E27FC236}">
                    <a16:creationId xmlns:a16="http://schemas.microsoft.com/office/drawing/2014/main" id="{D3181E7F-1E33-A34E-B38E-ADEA49E1B006}"/>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3FC3CA99-8320-F74D-9C9A-4F37A806C3CB}"/>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57" name="Rectangle 56">
                <a:extLst>
                  <a:ext uri="{FF2B5EF4-FFF2-40B4-BE49-F238E27FC236}">
                    <a16:creationId xmlns:a16="http://schemas.microsoft.com/office/drawing/2014/main" id="{C0B0D895-23B9-714A-9612-46F6E5B59D96}"/>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grpSp>
        <p:cxnSp>
          <p:nvCxnSpPr>
            <p:cNvPr id="49" name="Straight Connector 48">
              <a:extLst>
                <a:ext uri="{FF2B5EF4-FFF2-40B4-BE49-F238E27FC236}">
                  <a16:creationId xmlns:a16="http://schemas.microsoft.com/office/drawing/2014/main" id="{D48578F4-1744-7F49-A182-1D58955A9C44}"/>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50" name="Group 49">
              <a:extLst>
                <a:ext uri="{FF2B5EF4-FFF2-40B4-BE49-F238E27FC236}">
                  <a16:creationId xmlns:a16="http://schemas.microsoft.com/office/drawing/2014/main" id="{93ABE936-BCFB-8C49-B310-86A4229E854C}"/>
                </a:ext>
              </a:extLst>
            </p:cNvPr>
            <p:cNvGrpSpPr/>
            <p:nvPr/>
          </p:nvGrpSpPr>
          <p:grpSpPr>
            <a:xfrm>
              <a:off x="6175612" y="551425"/>
              <a:ext cx="183714" cy="36577"/>
              <a:chOff x="6175612" y="544281"/>
              <a:chExt cx="183714" cy="36577"/>
            </a:xfrm>
          </p:grpSpPr>
          <p:sp>
            <p:nvSpPr>
              <p:cNvPr id="51" name="Oval 50">
                <a:extLst>
                  <a:ext uri="{FF2B5EF4-FFF2-40B4-BE49-F238E27FC236}">
                    <a16:creationId xmlns:a16="http://schemas.microsoft.com/office/drawing/2014/main" id="{380D7D6F-4AF3-054C-9786-3ECE0364A67A}"/>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52" name="Oval 51">
                <a:extLst>
                  <a:ext uri="{FF2B5EF4-FFF2-40B4-BE49-F238E27FC236}">
                    <a16:creationId xmlns:a16="http://schemas.microsoft.com/office/drawing/2014/main" id="{788AABDB-D2AB-0E4F-9B5C-4AD212C84E22}"/>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53" name="Oval 52">
                <a:extLst>
                  <a:ext uri="{FF2B5EF4-FFF2-40B4-BE49-F238E27FC236}">
                    <a16:creationId xmlns:a16="http://schemas.microsoft.com/office/drawing/2014/main" id="{87D29E73-2A2D-F845-9BC3-3BAD9FABA477}"/>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grpSp>
      </p:grpSp>
      <p:cxnSp>
        <p:nvCxnSpPr>
          <p:cNvPr id="58" name="Straight Arrow Connector 57">
            <a:extLst>
              <a:ext uri="{FF2B5EF4-FFF2-40B4-BE49-F238E27FC236}">
                <a16:creationId xmlns:a16="http://schemas.microsoft.com/office/drawing/2014/main" id="{2EB634A5-66F0-EC4D-9B26-278D1F06A30E}"/>
              </a:ext>
            </a:extLst>
          </p:cNvPr>
          <p:cNvCxnSpPr>
            <a:cxnSpLocks/>
          </p:cNvCxnSpPr>
          <p:nvPr/>
        </p:nvCxnSpPr>
        <p:spPr>
          <a:xfrm flipV="1">
            <a:off x="2776735" y="2594796"/>
            <a:ext cx="2587939" cy="4128"/>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pic>
        <p:nvPicPr>
          <p:cNvPr id="59" name="Picture 58">
            <a:extLst>
              <a:ext uri="{FF2B5EF4-FFF2-40B4-BE49-F238E27FC236}">
                <a16:creationId xmlns:a16="http://schemas.microsoft.com/office/drawing/2014/main" id="{03B91A09-6020-644A-ABBD-24EDCF421F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102" y="2157202"/>
            <a:ext cx="883148" cy="1673337"/>
          </a:xfrm>
          <a:prstGeom prst="rect">
            <a:avLst/>
          </a:prstGeom>
        </p:spPr>
      </p:pic>
      <p:cxnSp>
        <p:nvCxnSpPr>
          <p:cNvPr id="60" name="Straight Arrow Connector 59">
            <a:extLst>
              <a:ext uri="{FF2B5EF4-FFF2-40B4-BE49-F238E27FC236}">
                <a16:creationId xmlns:a16="http://schemas.microsoft.com/office/drawing/2014/main" id="{5D8AE1B9-AA8A-3D4C-AD9A-328B4DB7EC39}"/>
              </a:ext>
            </a:extLst>
          </p:cNvPr>
          <p:cNvCxnSpPr>
            <a:cxnSpLocks/>
          </p:cNvCxnSpPr>
          <p:nvPr/>
        </p:nvCxnSpPr>
        <p:spPr>
          <a:xfrm flipH="1" flipV="1">
            <a:off x="7481291" y="3718828"/>
            <a:ext cx="2557413"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grpSp>
        <p:nvGrpSpPr>
          <p:cNvPr id="61" name="Group 60">
            <a:extLst>
              <a:ext uri="{FF2B5EF4-FFF2-40B4-BE49-F238E27FC236}">
                <a16:creationId xmlns:a16="http://schemas.microsoft.com/office/drawing/2014/main" id="{563017D8-3634-1147-A9B1-BFE24CD60E48}"/>
              </a:ext>
            </a:extLst>
          </p:cNvPr>
          <p:cNvGrpSpPr/>
          <p:nvPr/>
        </p:nvGrpSpPr>
        <p:grpSpPr>
          <a:xfrm>
            <a:off x="5488833" y="2158882"/>
            <a:ext cx="1574143" cy="1522271"/>
            <a:chOff x="3485826" y="819150"/>
            <a:chExt cx="2172348" cy="2100763"/>
          </a:xfrm>
        </p:grpSpPr>
        <p:sp>
          <p:nvSpPr>
            <p:cNvPr id="62" name="Freeform 6">
              <a:extLst>
                <a:ext uri="{FF2B5EF4-FFF2-40B4-BE49-F238E27FC236}">
                  <a16:creationId xmlns:a16="http://schemas.microsoft.com/office/drawing/2014/main" id="{06BFF28E-DD4A-EF40-9FB3-C511AE18DAE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63" name="Freeform 7">
              <a:extLst>
                <a:ext uri="{FF2B5EF4-FFF2-40B4-BE49-F238E27FC236}">
                  <a16:creationId xmlns:a16="http://schemas.microsoft.com/office/drawing/2014/main" id="{FF6D4D3F-E259-AA4B-986F-CA9E06F24938}"/>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grpSp>
      <p:sp>
        <p:nvSpPr>
          <p:cNvPr id="64" name="TextBox 63">
            <a:extLst>
              <a:ext uri="{FF2B5EF4-FFF2-40B4-BE49-F238E27FC236}">
                <a16:creationId xmlns:a16="http://schemas.microsoft.com/office/drawing/2014/main" id="{8A889A16-F324-1F40-8796-D9BC1C82D887}"/>
              </a:ext>
            </a:extLst>
          </p:cNvPr>
          <p:cNvSpPr txBox="1"/>
          <p:nvPr/>
        </p:nvSpPr>
        <p:spPr>
          <a:xfrm>
            <a:off x="4185911" y="5119582"/>
            <a:ext cx="4796831" cy="379656"/>
          </a:xfrm>
          <a:prstGeom prst="rect">
            <a:avLst/>
          </a:prstGeom>
          <a:noFill/>
        </p:spPr>
        <p:txBody>
          <a:bodyPr wrap="square" rtlCol="0">
            <a:spAutoFit/>
          </a:bodyPr>
          <a:lstStyle/>
          <a:p>
            <a:r>
              <a:rPr lang="en-US" sz="1867" dirty="0">
                <a:solidFill>
                  <a:srgbClr val="223D95"/>
                </a:solidFill>
                <a:latin typeface="Arial" panose="020B0604020202020204" pitchFamily="34" charset="0"/>
                <a:cs typeface="Arial" panose="020B0604020202020204" pitchFamily="34" charset="0"/>
              </a:rPr>
              <a:t>3) Authorizes AWS Identity with RBAC</a:t>
            </a:r>
          </a:p>
        </p:txBody>
      </p:sp>
      <p:cxnSp>
        <p:nvCxnSpPr>
          <p:cNvPr id="65" name="Straight Arrow Connector 64">
            <a:extLst>
              <a:ext uri="{FF2B5EF4-FFF2-40B4-BE49-F238E27FC236}">
                <a16:creationId xmlns:a16="http://schemas.microsoft.com/office/drawing/2014/main" id="{5D2016E8-9A40-AD43-92FA-EA796419C960}"/>
              </a:ext>
            </a:extLst>
          </p:cNvPr>
          <p:cNvCxnSpPr>
            <a:cxnSpLocks/>
          </p:cNvCxnSpPr>
          <p:nvPr/>
        </p:nvCxnSpPr>
        <p:spPr>
          <a:xfrm>
            <a:off x="7561352" y="2593429"/>
            <a:ext cx="2477352" cy="6433"/>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66" name="TextBox 65">
            <a:extLst>
              <a:ext uri="{FF2B5EF4-FFF2-40B4-BE49-F238E27FC236}">
                <a16:creationId xmlns:a16="http://schemas.microsoft.com/office/drawing/2014/main" id="{CEFD14C0-DBF2-054B-ADC4-495079B9EEDA}"/>
              </a:ext>
            </a:extLst>
          </p:cNvPr>
          <p:cNvSpPr txBox="1"/>
          <p:nvPr/>
        </p:nvSpPr>
        <p:spPr>
          <a:xfrm>
            <a:off x="5488833" y="3794769"/>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K8s API</a:t>
            </a:r>
          </a:p>
        </p:txBody>
      </p:sp>
      <p:sp>
        <p:nvSpPr>
          <p:cNvPr id="67" name="TextBox 66">
            <a:extLst>
              <a:ext uri="{FF2B5EF4-FFF2-40B4-BE49-F238E27FC236}">
                <a16:creationId xmlns:a16="http://schemas.microsoft.com/office/drawing/2014/main" id="{EFB64757-62DD-AA44-8B03-3CDC2215898E}"/>
              </a:ext>
            </a:extLst>
          </p:cNvPr>
          <p:cNvSpPr txBox="1"/>
          <p:nvPr/>
        </p:nvSpPr>
        <p:spPr>
          <a:xfrm>
            <a:off x="2681288" y="2157202"/>
            <a:ext cx="3129881" cy="379656"/>
          </a:xfrm>
          <a:prstGeom prst="rect">
            <a:avLst/>
          </a:prstGeom>
          <a:noFill/>
        </p:spPr>
        <p:txBody>
          <a:bodyPr wrap="square" rtlCol="0">
            <a:spAutoFit/>
          </a:bodyPr>
          <a:lstStyle/>
          <a:p>
            <a:r>
              <a:rPr lang="en-US" sz="1867" dirty="0">
                <a:solidFill>
                  <a:srgbClr val="223D95"/>
                </a:solidFill>
                <a:latin typeface="Arial" panose="020B0604020202020204" pitchFamily="34" charset="0"/>
                <a:cs typeface="Arial" panose="020B0604020202020204" pitchFamily="34" charset="0"/>
              </a:rPr>
              <a:t>1) Passes AWS Identity</a:t>
            </a:r>
          </a:p>
        </p:txBody>
      </p:sp>
      <p:sp>
        <p:nvSpPr>
          <p:cNvPr id="68" name="TextBox 67">
            <a:extLst>
              <a:ext uri="{FF2B5EF4-FFF2-40B4-BE49-F238E27FC236}">
                <a16:creationId xmlns:a16="http://schemas.microsoft.com/office/drawing/2014/main" id="{F8566B05-CEA3-8041-8CAE-5013119BA86C}"/>
              </a:ext>
            </a:extLst>
          </p:cNvPr>
          <p:cNvSpPr txBox="1"/>
          <p:nvPr/>
        </p:nvSpPr>
        <p:spPr>
          <a:xfrm>
            <a:off x="7417802" y="2954159"/>
            <a:ext cx="3129881" cy="379656"/>
          </a:xfrm>
          <a:prstGeom prst="rect">
            <a:avLst/>
          </a:prstGeom>
          <a:noFill/>
        </p:spPr>
        <p:txBody>
          <a:bodyPr wrap="square" rtlCol="0">
            <a:spAutoFit/>
          </a:bodyPr>
          <a:lstStyle/>
          <a:p>
            <a:r>
              <a:rPr lang="en-US" sz="1867" dirty="0">
                <a:solidFill>
                  <a:srgbClr val="223D95"/>
                </a:solidFill>
                <a:latin typeface="Arial" panose="020B0604020202020204" pitchFamily="34" charset="0"/>
                <a:cs typeface="Arial" panose="020B0604020202020204" pitchFamily="34" charset="0"/>
              </a:rPr>
              <a:t>2) Verifies AWS Identity</a:t>
            </a:r>
          </a:p>
        </p:txBody>
      </p:sp>
      <p:cxnSp>
        <p:nvCxnSpPr>
          <p:cNvPr id="69" name="Straight Arrow Connector 68">
            <a:extLst>
              <a:ext uri="{FF2B5EF4-FFF2-40B4-BE49-F238E27FC236}">
                <a16:creationId xmlns:a16="http://schemas.microsoft.com/office/drawing/2014/main" id="{7EECA567-1E28-1D44-B1AB-63F39AE38D14}"/>
              </a:ext>
            </a:extLst>
          </p:cNvPr>
          <p:cNvCxnSpPr>
            <a:cxnSpLocks/>
          </p:cNvCxnSpPr>
          <p:nvPr/>
        </p:nvCxnSpPr>
        <p:spPr>
          <a:xfrm flipH="1" flipV="1">
            <a:off x="2683823" y="3718828"/>
            <a:ext cx="2557413"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113" name="TextBox 112">
            <a:extLst>
              <a:ext uri="{FF2B5EF4-FFF2-40B4-BE49-F238E27FC236}">
                <a16:creationId xmlns:a16="http://schemas.microsoft.com/office/drawing/2014/main" id="{451DC1F2-A84B-C94F-BAC0-57C703A3B472}"/>
              </a:ext>
            </a:extLst>
          </p:cNvPr>
          <p:cNvSpPr txBox="1"/>
          <p:nvPr/>
        </p:nvSpPr>
        <p:spPr>
          <a:xfrm>
            <a:off x="2621663" y="3923737"/>
            <a:ext cx="3006851" cy="666977"/>
          </a:xfrm>
          <a:prstGeom prst="rect">
            <a:avLst/>
          </a:prstGeom>
          <a:noFill/>
        </p:spPr>
        <p:txBody>
          <a:bodyPr wrap="square" rtlCol="0">
            <a:spAutoFit/>
          </a:bodyPr>
          <a:lstStyle/>
          <a:p>
            <a:r>
              <a:rPr lang="en-US" sz="1867" dirty="0">
                <a:solidFill>
                  <a:srgbClr val="223D95"/>
                </a:solidFill>
                <a:latin typeface="Arial" panose="020B0604020202020204" pitchFamily="34" charset="0"/>
                <a:cs typeface="Arial" panose="020B0604020202020204" pitchFamily="34" charset="0"/>
              </a:rPr>
              <a:t>4) K8s action allowed/denied</a:t>
            </a:r>
          </a:p>
        </p:txBody>
      </p:sp>
      <p:sp>
        <p:nvSpPr>
          <p:cNvPr id="114" name="TextBox 113">
            <a:extLst>
              <a:ext uri="{FF2B5EF4-FFF2-40B4-BE49-F238E27FC236}">
                <a16:creationId xmlns:a16="http://schemas.microsoft.com/office/drawing/2014/main" id="{14565CAC-0740-6A4E-9594-CBD30B78C514}"/>
              </a:ext>
            </a:extLst>
          </p:cNvPr>
          <p:cNvSpPr txBox="1"/>
          <p:nvPr/>
        </p:nvSpPr>
        <p:spPr>
          <a:xfrm>
            <a:off x="10125610" y="3795682"/>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AWS </a:t>
            </a:r>
            <a:r>
              <a:rPr lang="en-US" sz="1867" dirty="0" err="1">
                <a:solidFill>
                  <a:srgbClr val="223D95"/>
                </a:solidFill>
                <a:latin typeface="Arial" panose="020B0604020202020204" pitchFamily="34" charset="0"/>
                <a:cs typeface="Arial" panose="020B0604020202020204" pitchFamily="34" charset="0"/>
              </a:rPr>
              <a:t>Auth</a:t>
            </a:r>
            <a:endParaRPr lang="en-US" sz="1867" dirty="0">
              <a:solidFill>
                <a:srgbClr val="223D95"/>
              </a:solidFill>
              <a:latin typeface="Arial" panose="020B0604020202020204" pitchFamily="34" charset="0"/>
              <a:cs typeface="Arial" panose="020B0604020202020204" pitchFamily="34" charset="0"/>
            </a:endParaRPr>
          </a:p>
        </p:txBody>
      </p:sp>
      <p:cxnSp>
        <p:nvCxnSpPr>
          <p:cNvPr id="115" name="Straight Arrow Connector 114">
            <a:extLst>
              <a:ext uri="{FF2B5EF4-FFF2-40B4-BE49-F238E27FC236}">
                <a16:creationId xmlns:a16="http://schemas.microsoft.com/office/drawing/2014/main" id="{A0D2B325-E334-AE4A-9B36-46C299977257}"/>
              </a:ext>
            </a:extLst>
          </p:cNvPr>
          <p:cNvCxnSpPr>
            <a:cxnSpLocks/>
          </p:cNvCxnSpPr>
          <p:nvPr/>
        </p:nvCxnSpPr>
        <p:spPr>
          <a:xfrm>
            <a:off x="6566530" y="4301041"/>
            <a:ext cx="8973" cy="729153"/>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116" name="Straight Arrow Connector 115">
            <a:extLst>
              <a:ext uri="{FF2B5EF4-FFF2-40B4-BE49-F238E27FC236}">
                <a16:creationId xmlns:a16="http://schemas.microsoft.com/office/drawing/2014/main" id="{F0387470-5617-274B-94F7-DCE74BA98BB6}"/>
              </a:ext>
            </a:extLst>
          </p:cNvPr>
          <p:cNvCxnSpPr>
            <a:cxnSpLocks/>
          </p:cNvCxnSpPr>
          <p:nvPr/>
        </p:nvCxnSpPr>
        <p:spPr>
          <a:xfrm flipV="1">
            <a:off x="5811168" y="4256321"/>
            <a:ext cx="0" cy="773873"/>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117" name="Content Placeholder 5">
            <a:extLst>
              <a:ext uri="{FF2B5EF4-FFF2-40B4-BE49-F238E27FC236}">
                <a16:creationId xmlns:a16="http://schemas.microsoft.com/office/drawing/2014/main" id="{1F8FBEAB-AECA-AA44-B8CE-19A88980E324}"/>
              </a:ext>
            </a:extLst>
          </p:cNvPr>
          <p:cNvSpPr txBox="1">
            <a:spLocks/>
          </p:cNvSpPr>
          <p:nvPr/>
        </p:nvSpPr>
        <p:spPr>
          <a:xfrm>
            <a:off x="-1622833" y="336835"/>
            <a:ext cx="11170723" cy="1175706"/>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609570"/>
            <a:r>
              <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IAM Authentication + </a:t>
            </a:r>
            <a:r>
              <a:rPr lang="en-US" b="1" spc="300" dirty="0" err="1">
                <a:solidFill>
                  <a:srgbClr val="223D95"/>
                </a:solidFill>
                <a:latin typeface="Arial" panose="020B0604020202020204" pitchFamily="34" charset="0"/>
                <a:ea typeface="Amazon Ember Light" panose="020B0403020204020204" pitchFamily="34" charset="0"/>
                <a:cs typeface="Arial" panose="020B0604020202020204" pitchFamily="34" charset="0"/>
              </a:rPr>
              <a:t>Kubectl</a:t>
            </a:r>
            <a:endPar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endParaRPr>
          </a:p>
          <a:p>
            <a:pPr algn="ctr" defTabSz="609570"/>
            <a:endParaRPr lang="en-US" spc="300" dirty="0">
              <a:solidFill>
                <a:srgbClr val="223D95"/>
              </a:solidFill>
              <a:latin typeface="Arial" panose="020B0604020202020204" pitchFamily="34" charset="0"/>
              <a:ea typeface="Amazon Ember Light" panose="020B0403020204020204" pitchFamily="34" charset="0"/>
              <a:cs typeface="Arial" panose="020B0604020202020204" pitchFamily="34" charset="0"/>
            </a:endParaRPr>
          </a:p>
        </p:txBody>
      </p:sp>
    </p:spTree>
    <p:extLst>
      <p:ext uri="{BB962C8B-B14F-4D97-AF65-F5344CB8AC3E}">
        <p14:creationId xmlns:p14="http://schemas.microsoft.com/office/powerpoint/2010/main" val="120695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42" presetClass="path" presetSubtype="0" decel="100000" fill="hold" grpId="1" nodeType="withEffect">
                                  <p:stCondLst>
                                    <p:cond delay="0"/>
                                  </p:stCondLst>
                                  <p:childTnLst>
                                    <p:animMotion origin="layout" path="M 0 0.04599 L 0 1.97531E-6 " pathEditMode="relative" rAng="0" ptsTypes="AA">
                                      <p:cBhvr>
                                        <p:cTn id="36" dur="500" fill="hold"/>
                                        <p:tgtEl>
                                          <p:spTgt spid="11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p:bldP spid="68" grpId="0"/>
      <p:bldP spid="113" grpId="0"/>
      <p:bldP spid="117" grpId="0"/>
      <p:bldP spid="11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52399" y="86791"/>
            <a:ext cx="8872847" cy="1325563"/>
          </a:xfrm>
        </p:spPr>
        <p:txBody>
          <a:bodyPr/>
          <a:lstStyle/>
          <a:p>
            <a:pPr algn="ctr"/>
            <a:r>
              <a:rPr lang="en-US" sz="3200" dirty="0"/>
              <a:t>Elastic Container Service for Kubernetes</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0566" y="2223954"/>
            <a:ext cx="3338946" cy="3338946"/>
          </a:xfrm>
        </p:spPr>
      </p:pic>
      <p:pic>
        <p:nvPicPr>
          <p:cNvPr id="12" name="Content Placeholder 11"/>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019018" y="2471027"/>
            <a:ext cx="2930525" cy="2844800"/>
          </a:xfrm>
        </p:spPr>
      </p:pic>
    </p:spTree>
    <p:extLst>
      <p:ext uri="{BB962C8B-B14F-4D97-AF65-F5344CB8AC3E}">
        <p14:creationId xmlns:p14="http://schemas.microsoft.com/office/powerpoint/2010/main" val="963343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1041400" y="3140069"/>
            <a:ext cx="10515600" cy="1325563"/>
          </a:xfrm>
        </p:spPr>
        <p:txBody>
          <a:bodyPr>
            <a:normAutofit/>
          </a:bodyPr>
          <a:lstStyle/>
          <a:p>
            <a:pPr algn="ctr"/>
            <a:r>
              <a:rPr lang="en-US" sz="3200" dirty="0"/>
              <a:t>IAM </a:t>
            </a:r>
            <a:r>
              <a:rPr lang="en-US" sz="3200" dirty="0" err="1"/>
              <a:t>Auth</a:t>
            </a:r>
            <a:r>
              <a:rPr lang="en-US" sz="3200" dirty="0"/>
              <a:t> Support == Upstream in 1.10</a:t>
            </a:r>
          </a:p>
        </p:txBody>
      </p:sp>
    </p:spTree>
    <p:extLst>
      <p:ext uri="{BB962C8B-B14F-4D97-AF65-F5344CB8AC3E}">
        <p14:creationId xmlns:p14="http://schemas.microsoft.com/office/powerpoint/2010/main" val="1227796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F6DA866E-3AA2-C740-B11F-F6409A1CD59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6403" y="283148"/>
            <a:ext cx="759356" cy="1075753"/>
          </a:xfrm>
          <a:prstGeom prst="rect">
            <a:avLst/>
          </a:prstGeom>
        </p:spPr>
      </p:pic>
      <p:pic>
        <p:nvPicPr>
          <p:cNvPr id="71" name="Picture 70">
            <a:extLst>
              <a:ext uri="{FF2B5EF4-FFF2-40B4-BE49-F238E27FC236}">
                <a16:creationId xmlns:a16="http://schemas.microsoft.com/office/drawing/2014/main" id="{F2023A88-1AB3-D449-9961-33D5FDE205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36149" y="1635315"/>
            <a:ext cx="1182200" cy="771713"/>
          </a:xfrm>
          <a:prstGeom prst="rect">
            <a:avLst/>
          </a:prstGeom>
        </p:spPr>
      </p:pic>
      <p:sp>
        <p:nvSpPr>
          <p:cNvPr id="75" name="Rectangle 74">
            <a:extLst>
              <a:ext uri="{FF2B5EF4-FFF2-40B4-BE49-F238E27FC236}">
                <a16:creationId xmlns:a16="http://schemas.microsoft.com/office/drawing/2014/main" id="{2771B07F-0063-5A4E-ABC2-991B2354E4F5}"/>
              </a:ext>
            </a:extLst>
          </p:cNvPr>
          <p:cNvSpPr/>
          <p:nvPr/>
        </p:nvSpPr>
        <p:spPr>
          <a:xfrm>
            <a:off x="408311"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223D95"/>
                </a:solidFill>
                <a:latin typeface="Arial" panose="020B0604020202020204" pitchFamily="34" charset="0"/>
                <a:cs typeface="Arial" panose="020B0604020202020204" pitchFamily="34" charset="0"/>
              </a:rPr>
              <a:t>Native VPC networking with CNI plugin</a:t>
            </a:r>
          </a:p>
        </p:txBody>
      </p:sp>
      <p:sp>
        <p:nvSpPr>
          <p:cNvPr id="76" name="Rectangle 75">
            <a:extLst>
              <a:ext uri="{FF2B5EF4-FFF2-40B4-BE49-F238E27FC236}">
                <a16:creationId xmlns:a16="http://schemas.microsoft.com/office/drawing/2014/main" id="{FC2AAA0E-556D-C249-B28E-26180F583711}"/>
              </a:ext>
            </a:extLst>
          </p:cNvPr>
          <p:cNvSpPr/>
          <p:nvPr/>
        </p:nvSpPr>
        <p:spPr>
          <a:xfrm>
            <a:off x="3293238"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223D95"/>
                </a:solidFill>
                <a:latin typeface="Arial" panose="020B0604020202020204" pitchFamily="34" charset="0"/>
                <a:cs typeface="Arial" panose="020B0604020202020204" pitchFamily="34" charset="0"/>
              </a:rPr>
              <a:t>Pods have the same VPC address inside the pod </a:t>
            </a:r>
            <a:br>
              <a:rPr lang="en-US" sz="1600" dirty="0">
                <a:solidFill>
                  <a:srgbClr val="223D95"/>
                </a:solidFill>
                <a:latin typeface="Arial" panose="020B0604020202020204" pitchFamily="34" charset="0"/>
                <a:cs typeface="Arial" panose="020B0604020202020204" pitchFamily="34" charset="0"/>
              </a:rPr>
            </a:br>
            <a:r>
              <a:rPr lang="en-US" sz="1600" dirty="0">
                <a:solidFill>
                  <a:srgbClr val="223D95"/>
                </a:solidFill>
                <a:latin typeface="Arial" panose="020B0604020202020204" pitchFamily="34" charset="0"/>
                <a:cs typeface="Arial" panose="020B0604020202020204" pitchFamily="34" charset="0"/>
              </a:rPr>
              <a:t>as on the VPC</a:t>
            </a:r>
          </a:p>
        </p:txBody>
      </p:sp>
      <p:sp>
        <p:nvSpPr>
          <p:cNvPr id="77" name="Rectangle 76">
            <a:extLst>
              <a:ext uri="{FF2B5EF4-FFF2-40B4-BE49-F238E27FC236}">
                <a16:creationId xmlns:a16="http://schemas.microsoft.com/office/drawing/2014/main" id="{A262909D-D92F-B34C-AC7D-C967D76962DA}"/>
              </a:ext>
            </a:extLst>
          </p:cNvPr>
          <p:cNvSpPr/>
          <p:nvPr/>
        </p:nvSpPr>
        <p:spPr>
          <a:xfrm>
            <a:off x="6178165"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223D95"/>
                </a:solidFill>
                <a:latin typeface="Arial" panose="020B0604020202020204" pitchFamily="34" charset="0"/>
                <a:cs typeface="Arial" panose="020B0604020202020204" pitchFamily="34" charset="0"/>
              </a:rPr>
              <a:t>Simple, secure networking</a:t>
            </a:r>
          </a:p>
        </p:txBody>
      </p:sp>
      <p:sp>
        <p:nvSpPr>
          <p:cNvPr id="79" name="Rectangle 78">
            <a:extLst>
              <a:ext uri="{FF2B5EF4-FFF2-40B4-BE49-F238E27FC236}">
                <a16:creationId xmlns:a16="http://schemas.microsoft.com/office/drawing/2014/main" id="{FB57060D-3C50-1141-8782-B9D47A0BCC85}"/>
              </a:ext>
            </a:extLst>
          </p:cNvPr>
          <p:cNvSpPr/>
          <p:nvPr/>
        </p:nvSpPr>
        <p:spPr>
          <a:xfrm>
            <a:off x="9063091"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223D95"/>
                </a:solidFill>
                <a:latin typeface="Arial" panose="020B0604020202020204" pitchFamily="34" charset="0"/>
                <a:cs typeface="Arial" panose="020B0604020202020204" pitchFamily="34" charset="0"/>
              </a:rPr>
              <a:t>Open source and </a:t>
            </a:r>
            <a:br>
              <a:rPr lang="en-US" sz="1600" dirty="0">
                <a:solidFill>
                  <a:srgbClr val="223D95"/>
                </a:solidFill>
                <a:latin typeface="Arial" panose="020B0604020202020204" pitchFamily="34" charset="0"/>
                <a:cs typeface="Arial" panose="020B0604020202020204" pitchFamily="34" charset="0"/>
              </a:rPr>
            </a:br>
            <a:r>
              <a:rPr lang="en-US" sz="1600" dirty="0">
                <a:solidFill>
                  <a:srgbClr val="223D95"/>
                </a:solidFill>
                <a:latin typeface="Arial" panose="020B0604020202020204" pitchFamily="34" charset="0"/>
                <a:cs typeface="Arial" panose="020B0604020202020204" pitchFamily="34" charset="0"/>
              </a:rPr>
              <a:t>on </a:t>
            </a:r>
            <a:r>
              <a:rPr lang="en-US" sz="1600" dirty="0" err="1">
                <a:solidFill>
                  <a:srgbClr val="223D95"/>
                </a:solidFill>
                <a:latin typeface="Arial" panose="020B0604020202020204" pitchFamily="34" charset="0"/>
                <a:cs typeface="Arial" panose="020B0604020202020204" pitchFamily="34" charset="0"/>
              </a:rPr>
              <a:t>Github</a:t>
            </a:r>
            <a:endParaRPr lang="en-US" sz="1600" dirty="0">
              <a:solidFill>
                <a:srgbClr val="223D95"/>
              </a:solidFill>
              <a:latin typeface="Arial" panose="020B0604020202020204" pitchFamily="34" charset="0"/>
              <a:cs typeface="Arial" panose="020B0604020202020204" pitchFamily="34" charset="0"/>
            </a:endParaRPr>
          </a:p>
        </p:txBody>
      </p:sp>
      <p:grpSp>
        <p:nvGrpSpPr>
          <p:cNvPr id="80" name="Group 79">
            <a:extLst>
              <a:ext uri="{FF2B5EF4-FFF2-40B4-BE49-F238E27FC236}">
                <a16:creationId xmlns:a16="http://schemas.microsoft.com/office/drawing/2014/main" id="{18FCF216-FB2A-0740-BEA3-86A5BE9AA5C8}"/>
              </a:ext>
            </a:extLst>
          </p:cNvPr>
          <p:cNvGrpSpPr/>
          <p:nvPr/>
        </p:nvGrpSpPr>
        <p:grpSpPr>
          <a:xfrm>
            <a:off x="1279050" y="2926062"/>
            <a:ext cx="928692" cy="719713"/>
            <a:chOff x="5436484" y="816509"/>
            <a:chExt cx="912921" cy="707491"/>
          </a:xfrm>
        </p:grpSpPr>
        <p:sp>
          <p:nvSpPr>
            <p:cNvPr id="81" name="Oval 80">
              <a:extLst>
                <a:ext uri="{FF2B5EF4-FFF2-40B4-BE49-F238E27FC236}">
                  <a16:creationId xmlns:a16="http://schemas.microsoft.com/office/drawing/2014/main" id="{047AB99C-C589-E24C-A73D-8D101FD869AA}"/>
                </a:ext>
              </a:extLst>
            </p:cNvPr>
            <p:cNvSpPr/>
            <p:nvPr/>
          </p:nvSpPr>
          <p:spPr>
            <a:xfrm>
              <a:off x="5776969" y="105428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rgbClr val="223D95"/>
                </a:solidFill>
                <a:latin typeface="Arial" panose="020B0604020202020204" pitchFamily="34" charset="0"/>
                <a:cs typeface="Arial" panose="020B0604020202020204" pitchFamily="34" charset="0"/>
              </a:endParaRPr>
            </a:p>
          </p:txBody>
        </p:sp>
        <p:sp>
          <p:nvSpPr>
            <p:cNvPr id="82" name="Oval 81">
              <a:extLst>
                <a:ext uri="{FF2B5EF4-FFF2-40B4-BE49-F238E27FC236}">
                  <a16:creationId xmlns:a16="http://schemas.microsoft.com/office/drawing/2014/main" id="{0C72F032-F2C7-A247-8AE8-ADCA4722B037}"/>
                </a:ext>
              </a:extLst>
            </p:cNvPr>
            <p:cNvSpPr/>
            <p:nvPr/>
          </p:nvSpPr>
          <p:spPr>
            <a:xfrm>
              <a:off x="5436484" y="105428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rgbClr val="223D95"/>
                </a:solidFill>
                <a:latin typeface="Arial" panose="020B0604020202020204" pitchFamily="34" charset="0"/>
                <a:cs typeface="Arial" panose="020B0604020202020204" pitchFamily="34" charset="0"/>
              </a:endParaRPr>
            </a:p>
          </p:txBody>
        </p:sp>
        <p:grpSp>
          <p:nvGrpSpPr>
            <p:cNvPr id="83" name="Group 82">
              <a:extLst>
                <a:ext uri="{FF2B5EF4-FFF2-40B4-BE49-F238E27FC236}">
                  <a16:creationId xmlns:a16="http://schemas.microsoft.com/office/drawing/2014/main" id="{B0644531-7E9E-BA48-AD45-06165D038F14}"/>
                </a:ext>
              </a:extLst>
            </p:cNvPr>
            <p:cNvGrpSpPr/>
            <p:nvPr/>
          </p:nvGrpSpPr>
          <p:grpSpPr>
            <a:xfrm>
              <a:off x="6117455" y="816509"/>
              <a:ext cx="231950" cy="707491"/>
              <a:chOff x="6117455" y="816509"/>
              <a:chExt cx="231950" cy="707491"/>
            </a:xfrm>
          </p:grpSpPr>
          <p:sp>
            <p:nvSpPr>
              <p:cNvPr id="87" name="Oval 86">
                <a:extLst>
                  <a:ext uri="{FF2B5EF4-FFF2-40B4-BE49-F238E27FC236}">
                    <a16:creationId xmlns:a16="http://schemas.microsoft.com/office/drawing/2014/main" id="{421F7AA1-9136-1842-95AB-9D8711B4C1D9}"/>
                  </a:ext>
                </a:extLst>
              </p:cNvPr>
              <p:cNvSpPr/>
              <p:nvPr/>
            </p:nvSpPr>
            <p:spPr>
              <a:xfrm>
                <a:off x="6117455" y="816509"/>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rgbClr val="223D95"/>
                  </a:solidFill>
                  <a:latin typeface="Arial" panose="020B0604020202020204" pitchFamily="34" charset="0"/>
                  <a:cs typeface="Arial" panose="020B0604020202020204" pitchFamily="34" charset="0"/>
                </a:endParaRPr>
              </a:p>
            </p:txBody>
          </p:sp>
          <p:sp>
            <p:nvSpPr>
              <p:cNvPr id="88" name="Oval 87">
                <a:extLst>
                  <a:ext uri="{FF2B5EF4-FFF2-40B4-BE49-F238E27FC236}">
                    <a16:creationId xmlns:a16="http://schemas.microsoft.com/office/drawing/2014/main" id="{C97AD3AE-FF48-9144-90CB-B8A4742F88D0}"/>
                  </a:ext>
                </a:extLst>
              </p:cNvPr>
              <p:cNvSpPr/>
              <p:nvPr/>
            </p:nvSpPr>
            <p:spPr>
              <a:xfrm>
                <a:off x="6117455" y="1292050"/>
                <a:ext cx="231950" cy="231950"/>
              </a:xfrm>
              <a:prstGeom prst="ellips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en-US" sz="2400" dirty="0">
                  <a:solidFill>
                    <a:srgbClr val="223D95"/>
                  </a:solidFill>
                  <a:latin typeface="Arial" panose="020B0604020202020204" pitchFamily="34" charset="0"/>
                  <a:cs typeface="Arial" panose="020B0604020202020204" pitchFamily="34" charset="0"/>
                </a:endParaRPr>
              </a:p>
            </p:txBody>
          </p:sp>
        </p:grpSp>
        <p:cxnSp>
          <p:nvCxnSpPr>
            <p:cNvPr id="84" name="Straight Connector 83">
              <a:extLst>
                <a:ext uri="{FF2B5EF4-FFF2-40B4-BE49-F238E27FC236}">
                  <a16:creationId xmlns:a16="http://schemas.microsoft.com/office/drawing/2014/main" id="{13D4F000-7329-204F-9279-F0F451B2080C}"/>
                </a:ext>
              </a:extLst>
            </p:cNvPr>
            <p:cNvCxnSpPr>
              <a:cxnSpLocks/>
              <a:stCxn id="82" idx="6"/>
            </p:cNvCxnSpPr>
            <p:nvPr/>
          </p:nvCxnSpPr>
          <p:spPr>
            <a:xfrm>
              <a:off x="5668434" y="1170255"/>
              <a:ext cx="103122" cy="0"/>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5" name="Straight Connector 84">
              <a:extLst>
                <a:ext uri="{FF2B5EF4-FFF2-40B4-BE49-F238E27FC236}">
                  <a16:creationId xmlns:a16="http://schemas.microsoft.com/office/drawing/2014/main" id="{B22ACECB-479A-9740-88E3-673C96148DBD}"/>
                </a:ext>
              </a:extLst>
            </p:cNvPr>
            <p:cNvCxnSpPr>
              <a:cxnSpLocks/>
            </p:cNvCxnSpPr>
            <p:nvPr/>
          </p:nvCxnSpPr>
          <p:spPr>
            <a:xfrm flipV="1">
              <a:off x="5974951" y="986320"/>
              <a:ext cx="157265" cy="101928"/>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cxnSp>
          <p:nvCxnSpPr>
            <p:cNvPr id="86" name="Straight Connector 85">
              <a:extLst>
                <a:ext uri="{FF2B5EF4-FFF2-40B4-BE49-F238E27FC236}">
                  <a16:creationId xmlns:a16="http://schemas.microsoft.com/office/drawing/2014/main" id="{FE2CFF4E-618C-B949-BD3D-605A1334EFF8}"/>
                </a:ext>
              </a:extLst>
            </p:cNvPr>
            <p:cNvCxnSpPr>
              <a:cxnSpLocks/>
            </p:cNvCxnSpPr>
            <p:nvPr/>
          </p:nvCxnSpPr>
          <p:spPr>
            <a:xfrm>
              <a:off x="5974951" y="1244971"/>
              <a:ext cx="157265" cy="127510"/>
            </a:xfrm>
            <a:prstGeom prst="line">
              <a:avLst/>
            </a:prstGeom>
            <a:noFill/>
            <a:ln w="19050">
              <a:solidFill>
                <a:schemeClr val="accent1"/>
              </a:solidFill>
            </a:ln>
            <a:effectLst/>
          </p:spPr>
          <p:style>
            <a:lnRef idx="1">
              <a:schemeClr val="accent1"/>
            </a:lnRef>
            <a:fillRef idx="3">
              <a:schemeClr val="accent1"/>
            </a:fillRef>
            <a:effectRef idx="2">
              <a:schemeClr val="accent1"/>
            </a:effectRef>
            <a:fontRef idx="minor">
              <a:schemeClr val="lt1"/>
            </a:fontRef>
          </p:style>
        </p:cxnSp>
      </p:grpSp>
      <p:sp>
        <p:nvSpPr>
          <p:cNvPr id="89" name="Freeform 26">
            <a:extLst>
              <a:ext uri="{FF2B5EF4-FFF2-40B4-BE49-F238E27FC236}">
                <a16:creationId xmlns:a16="http://schemas.microsoft.com/office/drawing/2014/main" id="{48E00555-B359-4541-8458-E7539E93495D}"/>
              </a:ext>
            </a:extLst>
          </p:cNvPr>
          <p:cNvSpPr>
            <a:spLocks noEditPoints="1"/>
          </p:cNvSpPr>
          <p:nvPr/>
        </p:nvSpPr>
        <p:spPr bwMode="auto">
          <a:xfrm>
            <a:off x="7165201" y="2907185"/>
            <a:ext cx="696099" cy="909480"/>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grpSp>
        <p:nvGrpSpPr>
          <p:cNvPr id="90" name="Group 19">
            <a:extLst>
              <a:ext uri="{FF2B5EF4-FFF2-40B4-BE49-F238E27FC236}">
                <a16:creationId xmlns:a16="http://schemas.microsoft.com/office/drawing/2014/main" id="{990A4741-3FDB-B847-8B7E-800B030B7B1A}"/>
              </a:ext>
            </a:extLst>
          </p:cNvPr>
          <p:cNvGrpSpPr>
            <a:grpSpLocks noChangeAspect="1"/>
          </p:cNvGrpSpPr>
          <p:nvPr/>
        </p:nvGrpSpPr>
        <p:grpSpPr bwMode="auto">
          <a:xfrm>
            <a:off x="9887055" y="3000501"/>
            <a:ext cx="1022245" cy="852560"/>
            <a:chOff x="7277" y="1520"/>
            <a:chExt cx="247" cy="206"/>
          </a:xfrm>
        </p:grpSpPr>
        <p:sp>
          <p:nvSpPr>
            <p:cNvPr id="91" name="Oval 20">
              <a:extLst>
                <a:ext uri="{FF2B5EF4-FFF2-40B4-BE49-F238E27FC236}">
                  <a16:creationId xmlns:a16="http://schemas.microsoft.com/office/drawing/2014/main" id="{5961811C-5909-2A47-A82B-61D34C46DCB3}"/>
                </a:ext>
              </a:extLst>
            </p:cNvPr>
            <p:cNvSpPr>
              <a:spLocks noChangeArrowheads="1"/>
            </p:cNvSpPr>
            <p:nvPr/>
          </p:nvSpPr>
          <p:spPr bwMode="auto">
            <a:xfrm>
              <a:off x="7285" y="1520"/>
              <a:ext cx="66" cy="6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92" name="Oval 21">
              <a:extLst>
                <a:ext uri="{FF2B5EF4-FFF2-40B4-BE49-F238E27FC236}">
                  <a16:creationId xmlns:a16="http://schemas.microsoft.com/office/drawing/2014/main" id="{2A9860EB-EB1A-8D42-ACCD-8DC28D19C5CF}"/>
                </a:ext>
              </a:extLst>
            </p:cNvPr>
            <p:cNvSpPr>
              <a:spLocks noChangeArrowheads="1"/>
            </p:cNvSpPr>
            <p:nvPr/>
          </p:nvSpPr>
          <p:spPr bwMode="auto">
            <a:xfrm>
              <a:off x="7450" y="1520"/>
              <a:ext cx="66" cy="66"/>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93" name="Freeform 22">
              <a:extLst>
                <a:ext uri="{FF2B5EF4-FFF2-40B4-BE49-F238E27FC236}">
                  <a16:creationId xmlns:a16="http://schemas.microsoft.com/office/drawing/2014/main" id="{9AC75A4B-5457-A241-91C0-747C7C3816E6}"/>
                </a:ext>
              </a:extLst>
            </p:cNvPr>
            <p:cNvSpPr>
              <a:spLocks/>
            </p:cNvSpPr>
            <p:nvPr/>
          </p:nvSpPr>
          <p:spPr bwMode="auto">
            <a:xfrm>
              <a:off x="7277"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94" name="Oval 23">
              <a:extLst>
                <a:ext uri="{FF2B5EF4-FFF2-40B4-BE49-F238E27FC236}">
                  <a16:creationId xmlns:a16="http://schemas.microsoft.com/office/drawing/2014/main" id="{EF731CA8-4A71-D94D-A7D1-5B0EFC4F7DD5}"/>
                </a:ext>
              </a:extLst>
            </p:cNvPr>
            <p:cNvSpPr>
              <a:spLocks noChangeArrowheads="1"/>
            </p:cNvSpPr>
            <p:nvPr/>
          </p:nvSpPr>
          <p:spPr bwMode="auto">
            <a:xfrm>
              <a:off x="7359" y="1586"/>
              <a:ext cx="83" cy="82"/>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95" name="Freeform 24">
              <a:extLst>
                <a:ext uri="{FF2B5EF4-FFF2-40B4-BE49-F238E27FC236}">
                  <a16:creationId xmlns:a16="http://schemas.microsoft.com/office/drawing/2014/main" id="{143FB0B3-4822-444F-888C-B15E6DC0DF42}"/>
                </a:ext>
              </a:extLst>
            </p:cNvPr>
            <p:cNvSpPr>
              <a:spLocks/>
            </p:cNvSpPr>
            <p:nvPr/>
          </p:nvSpPr>
          <p:spPr bwMode="auto">
            <a:xfrm>
              <a:off x="7343" y="1668"/>
              <a:ext cx="115" cy="58"/>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96" name="Freeform 25">
              <a:extLst>
                <a:ext uri="{FF2B5EF4-FFF2-40B4-BE49-F238E27FC236}">
                  <a16:creationId xmlns:a16="http://schemas.microsoft.com/office/drawing/2014/main" id="{2EDFA055-B690-954C-B21D-67D16987DB85}"/>
                </a:ext>
              </a:extLst>
            </p:cNvPr>
            <p:cNvSpPr>
              <a:spLocks/>
            </p:cNvSpPr>
            <p:nvPr/>
          </p:nvSpPr>
          <p:spPr bwMode="auto">
            <a:xfrm>
              <a:off x="7442" y="1586"/>
              <a:ext cx="82" cy="4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grpSp>
      <p:grpSp>
        <p:nvGrpSpPr>
          <p:cNvPr id="97" name="Group 96">
            <a:extLst>
              <a:ext uri="{FF2B5EF4-FFF2-40B4-BE49-F238E27FC236}">
                <a16:creationId xmlns:a16="http://schemas.microsoft.com/office/drawing/2014/main" id="{4433B37C-BE5E-464D-9025-AB42B260385F}"/>
              </a:ext>
            </a:extLst>
          </p:cNvPr>
          <p:cNvGrpSpPr/>
          <p:nvPr/>
        </p:nvGrpSpPr>
        <p:grpSpPr>
          <a:xfrm>
            <a:off x="4069335" y="2562982"/>
            <a:ext cx="1097940" cy="1154004"/>
            <a:chOff x="2108280" y="3625095"/>
            <a:chExt cx="823455" cy="865503"/>
          </a:xfrm>
        </p:grpSpPr>
        <p:grpSp>
          <p:nvGrpSpPr>
            <p:cNvPr id="98" name="Group 2512">
              <a:extLst>
                <a:ext uri="{FF2B5EF4-FFF2-40B4-BE49-F238E27FC236}">
                  <a16:creationId xmlns:a16="http://schemas.microsoft.com/office/drawing/2014/main" id="{05DB1BDA-6F18-014B-893E-39246B35F81B}"/>
                </a:ext>
              </a:extLst>
            </p:cNvPr>
            <p:cNvGrpSpPr/>
            <p:nvPr/>
          </p:nvGrpSpPr>
          <p:grpSpPr>
            <a:xfrm>
              <a:off x="2151331" y="3625095"/>
              <a:ext cx="727847" cy="628896"/>
              <a:chOff x="-141831" y="-143596"/>
              <a:chExt cx="1656587" cy="1431375"/>
            </a:xfrm>
          </p:grpSpPr>
          <p:sp>
            <p:nvSpPr>
              <p:cNvPr id="104" name="Shape 2509">
                <a:extLst>
                  <a:ext uri="{FF2B5EF4-FFF2-40B4-BE49-F238E27FC236}">
                    <a16:creationId xmlns:a16="http://schemas.microsoft.com/office/drawing/2014/main" id="{428E2F6D-6B46-D542-8692-7430AB0D065C}"/>
                  </a:ext>
                </a:extLst>
              </p:cNvPr>
              <p:cNvSpPr/>
              <p:nvPr/>
            </p:nvSpPr>
            <p:spPr>
              <a:xfrm>
                <a:off x="124384" y="-143596"/>
                <a:ext cx="1129242" cy="129167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90236" tIns="90236" rIns="90236" bIns="90236" numCol="1" anchor="ctr">
                <a:spAutoFit/>
              </a:bodyPr>
              <a:lstStyle/>
              <a:p>
                <a:pPr algn="ctr" defTabSz="1095347" hangingPunct="0"/>
                <a:r>
                  <a:rPr sz="3733" kern="0" dirty="0">
                    <a:solidFill>
                      <a:srgbClr val="223D95"/>
                    </a:solidFill>
                    <a:latin typeface="Arial" panose="020B0604020202020204" pitchFamily="34" charset="0"/>
                    <a:cs typeface="Arial" panose="020B0604020202020204" pitchFamily="34" charset="0"/>
                    <a:sym typeface="Avenir Book"/>
                  </a:rPr>
                  <a:t>…</a:t>
                </a:r>
              </a:p>
            </p:txBody>
          </p:sp>
          <p:sp>
            <p:nvSpPr>
              <p:cNvPr id="105" name="Shape 2510">
                <a:extLst>
                  <a:ext uri="{FF2B5EF4-FFF2-40B4-BE49-F238E27FC236}">
                    <a16:creationId xmlns:a16="http://schemas.microsoft.com/office/drawing/2014/main" id="{BB966471-1FDC-3849-A40E-FF423F753EDB}"/>
                  </a:ext>
                </a:extLst>
              </p:cNvPr>
              <p:cNvSpPr/>
              <p:nvPr/>
            </p:nvSpPr>
            <p:spPr>
              <a:xfrm>
                <a:off x="-141831" y="-3896"/>
                <a:ext cx="584710" cy="129167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90236" tIns="90236" rIns="90236" bIns="90236" numCol="1" anchor="ctr">
                <a:spAutoFit/>
              </a:bodyPr>
              <a:lstStyle/>
              <a:p>
                <a:pPr algn="ctr" defTabSz="1095347" hangingPunct="0"/>
                <a:r>
                  <a:rPr sz="3733" kern="0" dirty="0">
                    <a:solidFill>
                      <a:srgbClr val="223D95"/>
                    </a:solidFill>
                    <a:latin typeface="Arial" panose="020B0604020202020204" pitchFamily="34" charset="0"/>
                    <a:cs typeface="Arial" panose="020B0604020202020204" pitchFamily="34" charset="0"/>
                    <a:sym typeface="Avenir Book"/>
                  </a:rPr>
                  <a:t>{</a:t>
                </a:r>
              </a:p>
            </p:txBody>
          </p:sp>
          <p:sp>
            <p:nvSpPr>
              <p:cNvPr id="106" name="Shape 2511">
                <a:extLst>
                  <a:ext uri="{FF2B5EF4-FFF2-40B4-BE49-F238E27FC236}">
                    <a16:creationId xmlns:a16="http://schemas.microsoft.com/office/drawing/2014/main" id="{245BD4C1-CDDA-BE45-8645-516FB6A7B594}"/>
                  </a:ext>
                </a:extLst>
              </p:cNvPr>
              <p:cNvSpPr/>
              <p:nvPr/>
            </p:nvSpPr>
            <p:spPr>
              <a:xfrm>
                <a:off x="930046" y="-3894"/>
                <a:ext cx="584710" cy="1291673"/>
              </a:xfrm>
              <a:prstGeom prst="rect">
                <a:avLst/>
              </a:prstGeom>
              <a:noFill/>
              <a:ln w="3175" cap="flat">
                <a:noFill/>
                <a:miter lim="400000"/>
              </a:ln>
              <a:effectLst/>
              <a:extLst>
                <a:ext uri="{C572A759-6A51-4108-AA02-DFA0A04FC94B}">
                  <ma14:wrappingTextBoxFlag xmlns:ma14="http://schemas.microsoft.com/office/mac/drawingml/2011/main" xmlns="" val="1"/>
                </a:ext>
              </a:extLst>
            </p:spPr>
            <p:txBody>
              <a:bodyPr wrap="none" lIns="90236" tIns="90236" rIns="90236" bIns="90236" numCol="1" anchor="ctr">
                <a:spAutoFit/>
              </a:bodyPr>
              <a:lstStyle/>
              <a:p>
                <a:pPr algn="ctr" defTabSz="1095347" hangingPunct="0"/>
                <a:r>
                  <a:rPr sz="3733" kern="0" dirty="0">
                    <a:solidFill>
                      <a:srgbClr val="223D95"/>
                    </a:solidFill>
                    <a:latin typeface="Arial" panose="020B0604020202020204" pitchFamily="34" charset="0"/>
                    <a:cs typeface="Arial" panose="020B0604020202020204" pitchFamily="34" charset="0"/>
                    <a:sym typeface="Avenir Book"/>
                  </a:rPr>
                  <a:t>}</a:t>
                </a:r>
              </a:p>
            </p:txBody>
          </p:sp>
        </p:grpSp>
        <p:grpSp>
          <p:nvGrpSpPr>
            <p:cNvPr id="99" name="Group 4">
              <a:extLst>
                <a:ext uri="{FF2B5EF4-FFF2-40B4-BE49-F238E27FC236}">
                  <a16:creationId xmlns:a16="http://schemas.microsoft.com/office/drawing/2014/main" id="{91CCFB4E-B377-BA46-82FF-4A235010AAE2}"/>
                </a:ext>
              </a:extLst>
            </p:cNvPr>
            <p:cNvGrpSpPr>
              <a:grpSpLocks noChangeAspect="1"/>
            </p:cNvGrpSpPr>
            <p:nvPr/>
          </p:nvGrpSpPr>
          <p:grpSpPr bwMode="auto">
            <a:xfrm>
              <a:off x="2108280" y="3730823"/>
              <a:ext cx="823455" cy="759775"/>
              <a:chOff x="3" y="2"/>
              <a:chExt cx="375" cy="346"/>
            </a:xfrm>
          </p:grpSpPr>
          <p:sp>
            <p:nvSpPr>
              <p:cNvPr id="100" name="Freeform 5">
                <a:extLst>
                  <a:ext uri="{FF2B5EF4-FFF2-40B4-BE49-F238E27FC236}">
                    <a16:creationId xmlns:a16="http://schemas.microsoft.com/office/drawing/2014/main" id="{3924B8CE-F574-524B-92B5-3A0B0D29105A}"/>
                  </a:ext>
                </a:extLst>
              </p:cNvPr>
              <p:cNvSpPr>
                <a:spLocks/>
              </p:cNvSpPr>
              <p:nvPr/>
            </p:nvSpPr>
            <p:spPr bwMode="auto">
              <a:xfrm>
                <a:off x="3" y="2"/>
                <a:ext cx="375" cy="263"/>
              </a:xfrm>
              <a:custGeom>
                <a:avLst/>
                <a:gdLst>
                  <a:gd name="T0" fmla="*/ 177 w 180"/>
                  <a:gd name="T1" fmla="*/ 126 h 126"/>
                  <a:gd name="T2" fmla="*/ 3 w 180"/>
                  <a:gd name="T3" fmla="*/ 126 h 126"/>
                  <a:gd name="T4" fmla="*/ 0 w 180"/>
                  <a:gd name="T5" fmla="*/ 123 h 126"/>
                  <a:gd name="T6" fmla="*/ 0 w 180"/>
                  <a:gd name="T7" fmla="*/ 3 h 126"/>
                  <a:gd name="T8" fmla="*/ 3 w 180"/>
                  <a:gd name="T9" fmla="*/ 0 h 126"/>
                  <a:gd name="T10" fmla="*/ 177 w 180"/>
                  <a:gd name="T11" fmla="*/ 0 h 126"/>
                  <a:gd name="T12" fmla="*/ 180 w 180"/>
                  <a:gd name="T13" fmla="*/ 3 h 126"/>
                  <a:gd name="T14" fmla="*/ 177 w 180"/>
                  <a:gd name="T15" fmla="*/ 6 h 126"/>
                  <a:gd name="T16" fmla="*/ 6 w 180"/>
                  <a:gd name="T17" fmla="*/ 6 h 126"/>
                  <a:gd name="T18" fmla="*/ 6 w 180"/>
                  <a:gd name="T19" fmla="*/ 119 h 126"/>
                  <a:gd name="T20" fmla="*/ 174 w 180"/>
                  <a:gd name="T21" fmla="*/ 119 h 126"/>
                  <a:gd name="T22" fmla="*/ 174 w 180"/>
                  <a:gd name="T23" fmla="*/ 25 h 126"/>
                  <a:gd name="T24" fmla="*/ 177 w 180"/>
                  <a:gd name="T25" fmla="*/ 22 h 126"/>
                  <a:gd name="T26" fmla="*/ 180 w 180"/>
                  <a:gd name="T27" fmla="*/ 25 h 126"/>
                  <a:gd name="T28" fmla="*/ 180 w 180"/>
                  <a:gd name="T29" fmla="*/ 123 h 126"/>
                  <a:gd name="T30" fmla="*/ 177 w 180"/>
                  <a:gd name="T3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26">
                    <a:moveTo>
                      <a:pt x="177" y="126"/>
                    </a:moveTo>
                    <a:cubicBezTo>
                      <a:pt x="3" y="126"/>
                      <a:pt x="3" y="126"/>
                      <a:pt x="3" y="126"/>
                    </a:cubicBezTo>
                    <a:cubicBezTo>
                      <a:pt x="1" y="126"/>
                      <a:pt x="0" y="125"/>
                      <a:pt x="0" y="123"/>
                    </a:cubicBezTo>
                    <a:cubicBezTo>
                      <a:pt x="0" y="3"/>
                      <a:pt x="0" y="3"/>
                      <a:pt x="0" y="3"/>
                    </a:cubicBezTo>
                    <a:cubicBezTo>
                      <a:pt x="0" y="1"/>
                      <a:pt x="1" y="0"/>
                      <a:pt x="3" y="0"/>
                    </a:cubicBezTo>
                    <a:cubicBezTo>
                      <a:pt x="177" y="0"/>
                      <a:pt x="177" y="0"/>
                      <a:pt x="177" y="0"/>
                    </a:cubicBezTo>
                    <a:cubicBezTo>
                      <a:pt x="179" y="0"/>
                      <a:pt x="180" y="1"/>
                      <a:pt x="180" y="3"/>
                    </a:cubicBezTo>
                    <a:cubicBezTo>
                      <a:pt x="180" y="5"/>
                      <a:pt x="179" y="6"/>
                      <a:pt x="177" y="6"/>
                    </a:cubicBezTo>
                    <a:cubicBezTo>
                      <a:pt x="6" y="6"/>
                      <a:pt x="6" y="6"/>
                      <a:pt x="6" y="6"/>
                    </a:cubicBezTo>
                    <a:cubicBezTo>
                      <a:pt x="6" y="119"/>
                      <a:pt x="6" y="119"/>
                      <a:pt x="6" y="119"/>
                    </a:cubicBezTo>
                    <a:cubicBezTo>
                      <a:pt x="174" y="119"/>
                      <a:pt x="174" y="119"/>
                      <a:pt x="174" y="119"/>
                    </a:cubicBezTo>
                    <a:cubicBezTo>
                      <a:pt x="174" y="25"/>
                      <a:pt x="174" y="25"/>
                      <a:pt x="174" y="25"/>
                    </a:cubicBezTo>
                    <a:cubicBezTo>
                      <a:pt x="174" y="24"/>
                      <a:pt x="175" y="22"/>
                      <a:pt x="177" y="22"/>
                    </a:cubicBezTo>
                    <a:cubicBezTo>
                      <a:pt x="179" y="22"/>
                      <a:pt x="180" y="24"/>
                      <a:pt x="180" y="25"/>
                    </a:cubicBezTo>
                    <a:cubicBezTo>
                      <a:pt x="180" y="123"/>
                      <a:pt x="180" y="123"/>
                      <a:pt x="180" y="123"/>
                    </a:cubicBezTo>
                    <a:cubicBezTo>
                      <a:pt x="180" y="125"/>
                      <a:pt x="179" y="126"/>
                      <a:pt x="177"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101" name="Freeform 6">
                <a:extLst>
                  <a:ext uri="{FF2B5EF4-FFF2-40B4-BE49-F238E27FC236}">
                    <a16:creationId xmlns:a16="http://schemas.microsoft.com/office/drawing/2014/main" id="{260DB3F3-AFAC-164B-B69A-C090A42CE219}"/>
                  </a:ext>
                </a:extLst>
              </p:cNvPr>
              <p:cNvSpPr>
                <a:spLocks/>
              </p:cNvSpPr>
              <p:nvPr/>
            </p:nvSpPr>
            <p:spPr bwMode="auto">
              <a:xfrm>
                <a:off x="93" y="333"/>
                <a:ext cx="194" cy="15"/>
              </a:xfrm>
              <a:custGeom>
                <a:avLst/>
                <a:gdLst>
                  <a:gd name="T0" fmla="*/ 90 w 93"/>
                  <a:gd name="T1" fmla="*/ 7 h 7"/>
                  <a:gd name="T2" fmla="*/ 4 w 93"/>
                  <a:gd name="T3" fmla="*/ 7 h 7"/>
                  <a:gd name="T4" fmla="*/ 0 w 93"/>
                  <a:gd name="T5" fmla="*/ 3 h 7"/>
                  <a:gd name="T6" fmla="*/ 4 w 93"/>
                  <a:gd name="T7" fmla="*/ 0 h 7"/>
                  <a:gd name="T8" fmla="*/ 90 w 93"/>
                  <a:gd name="T9" fmla="*/ 0 h 7"/>
                  <a:gd name="T10" fmla="*/ 93 w 93"/>
                  <a:gd name="T11" fmla="*/ 3 h 7"/>
                  <a:gd name="T12" fmla="*/ 90 w 93"/>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93" h="7">
                    <a:moveTo>
                      <a:pt x="90" y="7"/>
                    </a:moveTo>
                    <a:cubicBezTo>
                      <a:pt x="4" y="7"/>
                      <a:pt x="4" y="7"/>
                      <a:pt x="4" y="7"/>
                    </a:cubicBezTo>
                    <a:cubicBezTo>
                      <a:pt x="2" y="7"/>
                      <a:pt x="0" y="5"/>
                      <a:pt x="0" y="3"/>
                    </a:cubicBezTo>
                    <a:cubicBezTo>
                      <a:pt x="0" y="2"/>
                      <a:pt x="2" y="0"/>
                      <a:pt x="4" y="0"/>
                    </a:cubicBezTo>
                    <a:cubicBezTo>
                      <a:pt x="90" y="0"/>
                      <a:pt x="90" y="0"/>
                      <a:pt x="90" y="0"/>
                    </a:cubicBezTo>
                    <a:cubicBezTo>
                      <a:pt x="92" y="0"/>
                      <a:pt x="93" y="2"/>
                      <a:pt x="93" y="3"/>
                    </a:cubicBezTo>
                    <a:cubicBezTo>
                      <a:pt x="93" y="5"/>
                      <a:pt x="92" y="7"/>
                      <a:pt x="9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102" name="Freeform 7">
                <a:extLst>
                  <a:ext uri="{FF2B5EF4-FFF2-40B4-BE49-F238E27FC236}">
                    <a16:creationId xmlns:a16="http://schemas.microsoft.com/office/drawing/2014/main" id="{00BF6437-61C6-9642-97B0-9FB19DFA9F50}"/>
                  </a:ext>
                </a:extLst>
              </p:cNvPr>
              <p:cNvSpPr>
                <a:spLocks/>
              </p:cNvSpPr>
              <p:nvPr/>
            </p:nvSpPr>
            <p:spPr bwMode="auto">
              <a:xfrm>
                <a:off x="141" y="292"/>
                <a:ext cx="14" cy="56"/>
              </a:xfrm>
              <a:custGeom>
                <a:avLst/>
                <a:gdLst>
                  <a:gd name="T0" fmla="*/ 3 w 7"/>
                  <a:gd name="T1" fmla="*/ 27 h 27"/>
                  <a:gd name="T2" fmla="*/ 0 w 7"/>
                  <a:gd name="T3" fmla="*/ 23 h 27"/>
                  <a:gd name="T4" fmla="*/ 0 w 7"/>
                  <a:gd name="T5" fmla="*/ 3 h 27"/>
                  <a:gd name="T6" fmla="*/ 3 w 7"/>
                  <a:gd name="T7" fmla="*/ 0 h 27"/>
                  <a:gd name="T8" fmla="*/ 7 w 7"/>
                  <a:gd name="T9" fmla="*/ 3 h 27"/>
                  <a:gd name="T10" fmla="*/ 7 w 7"/>
                  <a:gd name="T11" fmla="*/ 23 h 27"/>
                  <a:gd name="T12" fmla="*/ 3 w 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7" h="27">
                    <a:moveTo>
                      <a:pt x="3" y="27"/>
                    </a:moveTo>
                    <a:cubicBezTo>
                      <a:pt x="2" y="27"/>
                      <a:pt x="0" y="25"/>
                      <a:pt x="0" y="23"/>
                    </a:cubicBezTo>
                    <a:cubicBezTo>
                      <a:pt x="0" y="3"/>
                      <a:pt x="0" y="3"/>
                      <a:pt x="0" y="3"/>
                    </a:cubicBezTo>
                    <a:cubicBezTo>
                      <a:pt x="0" y="1"/>
                      <a:pt x="2" y="0"/>
                      <a:pt x="3" y="0"/>
                    </a:cubicBezTo>
                    <a:cubicBezTo>
                      <a:pt x="5" y="0"/>
                      <a:pt x="7" y="1"/>
                      <a:pt x="7" y="3"/>
                    </a:cubicBezTo>
                    <a:cubicBezTo>
                      <a:pt x="7" y="23"/>
                      <a:pt x="7" y="23"/>
                      <a:pt x="7" y="23"/>
                    </a:cubicBezTo>
                    <a:cubicBezTo>
                      <a:pt x="7" y="25"/>
                      <a:pt x="5" y="27"/>
                      <a:pt x="3"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sp>
            <p:nvSpPr>
              <p:cNvPr id="103" name="Freeform 8">
                <a:extLst>
                  <a:ext uri="{FF2B5EF4-FFF2-40B4-BE49-F238E27FC236}">
                    <a16:creationId xmlns:a16="http://schemas.microsoft.com/office/drawing/2014/main" id="{C28EFF66-8871-3B42-83DC-296C0C3F09C9}"/>
                  </a:ext>
                </a:extLst>
              </p:cNvPr>
              <p:cNvSpPr>
                <a:spLocks/>
              </p:cNvSpPr>
              <p:nvPr/>
            </p:nvSpPr>
            <p:spPr bwMode="auto">
              <a:xfrm>
                <a:off x="226" y="292"/>
                <a:ext cx="15" cy="56"/>
              </a:xfrm>
              <a:custGeom>
                <a:avLst/>
                <a:gdLst>
                  <a:gd name="T0" fmla="*/ 4 w 7"/>
                  <a:gd name="T1" fmla="*/ 27 h 27"/>
                  <a:gd name="T2" fmla="*/ 0 w 7"/>
                  <a:gd name="T3" fmla="*/ 23 h 27"/>
                  <a:gd name="T4" fmla="*/ 0 w 7"/>
                  <a:gd name="T5" fmla="*/ 3 h 27"/>
                  <a:gd name="T6" fmla="*/ 4 w 7"/>
                  <a:gd name="T7" fmla="*/ 0 h 27"/>
                  <a:gd name="T8" fmla="*/ 7 w 7"/>
                  <a:gd name="T9" fmla="*/ 3 h 27"/>
                  <a:gd name="T10" fmla="*/ 7 w 7"/>
                  <a:gd name="T11" fmla="*/ 23 h 27"/>
                  <a:gd name="T12" fmla="*/ 4 w 7"/>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7" h="27">
                    <a:moveTo>
                      <a:pt x="4" y="27"/>
                    </a:moveTo>
                    <a:cubicBezTo>
                      <a:pt x="2" y="27"/>
                      <a:pt x="0" y="25"/>
                      <a:pt x="0" y="23"/>
                    </a:cubicBezTo>
                    <a:cubicBezTo>
                      <a:pt x="0" y="3"/>
                      <a:pt x="0" y="3"/>
                      <a:pt x="0" y="3"/>
                    </a:cubicBezTo>
                    <a:cubicBezTo>
                      <a:pt x="0" y="1"/>
                      <a:pt x="2" y="0"/>
                      <a:pt x="4" y="0"/>
                    </a:cubicBezTo>
                    <a:cubicBezTo>
                      <a:pt x="5" y="0"/>
                      <a:pt x="7" y="1"/>
                      <a:pt x="7" y="3"/>
                    </a:cubicBezTo>
                    <a:cubicBezTo>
                      <a:pt x="7" y="23"/>
                      <a:pt x="7" y="23"/>
                      <a:pt x="7" y="23"/>
                    </a:cubicBezTo>
                    <a:cubicBezTo>
                      <a:pt x="7" y="25"/>
                      <a:pt x="5" y="27"/>
                      <a:pt x="4" y="2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rgbClr val="223D95"/>
                  </a:solidFill>
                  <a:latin typeface="Arial" panose="020B0604020202020204" pitchFamily="34" charset="0"/>
                  <a:cs typeface="Arial" panose="020B0604020202020204" pitchFamily="34" charset="0"/>
                </a:endParaRPr>
              </a:p>
            </p:txBody>
          </p:sp>
        </p:grpSp>
      </p:grpSp>
      <p:sp>
        <p:nvSpPr>
          <p:cNvPr id="2" name="TextBox 1">
            <a:extLst>
              <a:ext uri="{FF2B5EF4-FFF2-40B4-BE49-F238E27FC236}">
                <a16:creationId xmlns:a16="http://schemas.microsoft.com/office/drawing/2014/main" id="{122547BB-11CC-6C40-9209-E575CECE5D17}"/>
              </a:ext>
            </a:extLst>
          </p:cNvPr>
          <p:cNvSpPr txBox="1"/>
          <p:nvPr/>
        </p:nvSpPr>
        <p:spPr>
          <a:xfrm>
            <a:off x="3078486" y="5693451"/>
            <a:ext cx="6659177" cy="461665"/>
          </a:xfrm>
          <a:prstGeom prst="rect">
            <a:avLst/>
          </a:prstGeom>
          <a:noFill/>
        </p:spPr>
        <p:txBody>
          <a:bodyPr wrap="square" rtlCol="0">
            <a:spAutoFit/>
          </a:bodyPr>
          <a:lstStyle/>
          <a:p>
            <a:r>
              <a:rPr lang="en-US" sz="2400" dirty="0">
                <a:solidFill>
                  <a:srgbClr val="223D95"/>
                </a:solidFill>
                <a:latin typeface="Arial" panose="020B0604020202020204" pitchFamily="34" charset="0"/>
                <a:cs typeface="Arial" panose="020B0604020202020204" pitchFamily="34" charset="0"/>
              </a:rPr>
              <a:t>https://</a:t>
            </a:r>
            <a:r>
              <a:rPr lang="en-US" sz="2400" dirty="0" err="1">
                <a:solidFill>
                  <a:srgbClr val="223D95"/>
                </a:solidFill>
                <a:latin typeface="Arial" panose="020B0604020202020204" pitchFamily="34" charset="0"/>
                <a:cs typeface="Arial" panose="020B0604020202020204" pitchFamily="34" charset="0"/>
              </a:rPr>
              <a:t>github.com</a:t>
            </a:r>
            <a:r>
              <a:rPr lang="en-US" sz="2400" dirty="0">
                <a:solidFill>
                  <a:srgbClr val="223D95"/>
                </a:solidFill>
                <a:latin typeface="Arial" panose="020B0604020202020204" pitchFamily="34" charset="0"/>
                <a:cs typeface="Arial" panose="020B0604020202020204" pitchFamily="34" charset="0"/>
              </a:rPr>
              <a:t>/</a:t>
            </a:r>
            <a:r>
              <a:rPr lang="en-US" sz="2400" dirty="0" err="1">
                <a:solidFill>
                  <a:srgbClr val="223D95"/>
                </a:solidFill>
                <a:latin typeface="Arial" panose="020B0604020202020204" pitchFamily="34" charset="0"/>
                <a:cs typeface="Arial" panose="020B0604020202020204" pitchFamily="34" charset="0"/>
              </a:rPr>
              <a:t>aws</a:t>
            </a:r>
            <a:r>
              <a:rPr lang="en-US" sz="2400" dirty="0">
                <a:solidFill>
                  <a:srgbClr val="223D95"/>
                </a:solidFill>
                <a:latin typeface="Arial" panose="020B0604020202020204" pitchFamily="34" charset="0"/>
                <a:cs typeface="Arial" panose="020B0604020202020204" pitchFamily="34" charset="0"/>
              </a:rPr>
              <a:t>/amazon-vpc-cni-k8s</a:t>
            </a:r>
          </a:p>
        </p:txBody>
      </p:sp>
    </p:spTree>
    <p:extLst>
      <p:ext uri="{BB962C8B-B14F-4D97-AF65-F5344CB8AC3E}">
        <p14:creationId xmlns:p14="http://schemas.microsoft.com/office/powerpoint/2010/main" val="259936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2.77778E-6 -0.04475 L -2.77778E-6 7.40741E-7 " pathEditMode="relative" rAng="0" ptsTypes="AA">
                                      <p:cBhvr>
                                        <p:cTn id="9" dur="1000" fill="hold"/>
                                        <p:tgtEl>
                                          <p:spTgt spid="75"/>
                                        </p:tgtEl>
                                        <p:attrNameLst>
                                          <p:attrName>ppt_x</p:attrName>
                                          <p:attrName>ppt_y</p:attrName>
                                        </p:attrNameLst>
                                      </p:cBhvr>
                                      <p:rCtr x="0" y="2222"/>
                                    </p:animMotion>
                                  </p:childTnLst>
                                </p:cTn>
                              </p:par>
                              <p:par>
                                <p:cTn id="10" presetID="10" presetClass="entr" presetSubtype="0" fill="hold" grpId="0" nodeType="withEffect">
                                  <p:stCondLst>
                                    <p:cond delay="2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42" presetClass="path" presetSubtype="0" decel="100000" fill="hold" grpId="1" nodeType="withEffect">
                                  <p:stCondLst>
                                    <p:cond delay="200"/>
                                  </p:stCondLst>
                                  <p:childTnLst>
                                    <p:animMotion origin="layout" path="M -2.77778E-6 -0.04475 L -2.77778E-6 7.40741E-7 " pathEditMode="relative" rAng="0" ptsTypes="AA">
                                      <p:cBhvr>
                                        <p:cTn id="14" dur="1000" fill="hold"/>
                                        <p:tgtEl>
                                          <p:spTgt spid="76"/>
                                        </p:tgtEl>
                                        <p:attrNameLst>
                                          <p:attrName>ppt_x</p:attrName>
                                          <p:attrName>ppt_y</p:attrName>
                                        </p:attrNameLst>
                                      </p:cBhvr>
                                      <p:rCtr x="0" y="2222"/>
                                    </p:animMotion>
                                  </p:childTnLst>
                                </p:cTn>
                              </p:par>
                              <p:par>
                                <p:cTn id="15" presetID="10" presetClass="entr" presetSubtype="0" fill="hold" grpId="0" nodeType="withEffect">
                                  <p:stCondLst>
                                    <p:cond delay="40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par>
                                <p:cTn id="18" presetID="42" presetClass="path" presetSubtype="0" decel="100000" fill="hold" grpId="1" nodeType="withEffect">
                                  <p:stCondLst>
                                    <p:cond delay="400"/>
                                  </p:stCondLst>
                                  <p:childTnLst>
                                    <p:animMotion origin="layout" path="M -2.77778E-6 -0.04475 L -2.77778E-6 7.40741E-7 " pathEditMode="relative" rAng="0" ptsTypes="AA">
                                      <p:cBhvr>
                                        <p:cTn id="19" dur="1000" fill="hold"/>
                                        <p:tgtEl>
                                          <p:spTgt spid="77"/>
                                        </p:tgtEl>
                                        <p:attrNameLst>
                                          <p:attrName>ppt_x</p:attrName>
                                          <p:attrName>ppt_y</p:attrName>
                                        </p:attrNameLst>
                                      </p:cBhvr>
                                      <p:rCtr x="0" y="2222"/>
                                    </p:animMotion>
                                  </p:childTnLst>
                                </p:cTn>
                              </p:par>
                              <p:par>
                                <p:cTn id="20" presetID="10" presetClass="entr" presetSubtype="0" fill="hold" grpId="0" nodeType="withEffect">
                                  <p:stCondLst>
                                    <p:cond delay="6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42" presetClass="path" presetSubtype="0" decel="100000" fill="hold" grpId="1" nodeType="withEffect">
                                  <p:stCondLst>
                                    <p:cond delay="600"/>
                                  </p:stCondLst>
                                  <p:childTnLst>
                                    <p:animMotion origin="layout" path="M -2.77778E-6 -0.04475 L -2.77778E-6 7.40741E-7 " pathEditMode="relative" rAng="0" ptsTypes="AA">
                                      <p:cBhvr>
                                        <p:cTn id="24" dur="1000" fill="hold"/>
                                        <p:tgtEl>
                                          <p:spTgt spid="79"/>
                                        </p:tgtEl>
                                        <p:attrNameLst>
                                          <p:attrName>ppt_x</p:attrName>
                                          <p:attrName>ppt_y</p:attrName>
                                        </p:attrNameLst>
                                      </p:cBhvr>
                                      <p:rCtr x="0" y="2222"/>
                                    </p:animMotion>
                                  </p:childTnLst>
                                </p:cTn>
                              </p:par>
                              <p:par>
                                <p:cTn id="25" presetID="10" presetClass="entr" presetSubtype="0" fill="hold" nodeType="withEffect">
                                  <p:stCondLst>
                                    <p:cond delay="25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par>
                                <p:cTn id="28" presetID="53" presetClass="entr" presetSubtype="16" fill="hold" grpId="0" nodeType="withEffect">
                                  <p:stCondLst>
                                    <p:cond delay="640"/>
                                  </p:stCondLst>
                                  <p:childTnLst>
                                    <p:set>
                                      <p:cBhvr>
                                        <p:cTn id="29" dur="1" fill="hold">
                                          <p:stCondLst>
                                            <p:cond delay="0"/>
                                          </p:stCondLst>
                                        </p:cTn>
                                        <p:tgtEl>
                                          <p:spTgt spid="89"/>
                                        </p:tgtEl>
                                        <p:attrNameLst>
                                          <p:attrName>style.visibility</p:attrName>
                                        </p:attrNameLst>
                                      </p:cBhvr>
                                      <p:to>
                                        <p:strVal val="visible"/>
                                      </p:to>
                                    </p:set>
                                    <p:anim calcmode="lin" valueType="num">
                                      <p:cBhvr>
                                        <p:cTn id="30" dur="500" fill="hold"/>
                                        <p:tgtEl>
                                          <p:spTgt spid="89"/>
                                        </p:tgtEl>
                                        <p:attrNameLst>
                                          <p:attrName>ppt_w</p:attrName>
                                        </p:attrNameLst>
                                      </p:cBhvr>
                                      <p:tavLst>
                                        <p:tav tm="0">
                                          <p:val>
                                            <p:fltVal val="0"/>
                                          </p:val>
                                        </p:tav>
                                        <p:tav tm="100000">
                                          <p:val>
                                            <p:strVal val="#ppt_w"/>
                                          </p:val>
                                        </p:tav>
                                      </p:tavLst>
                                    </p:anim>
                                    <p:anim calcmode="lin" valueType="num">
                                      <p:cBhvr>
                                        <p:cTn id="31" dur="500" fill="hold"/>
                                        <p:tgtEl>
                                          <p:spTgt spid="89"/>
                                        </p:tgtEl>
                                        <p:attrNameLst>
                                          <p:attrName>ppt_h</p:attrName>
                                        </p:attrNameLst>
                                      </p:cBhvr>
                                      <p:tavLst>
                                        <p:tav tm="0">
                                          <p:val>
                                            <p:fltVal val="0"/>
                                          </p:val>
                                        </p:tav>
                                        <p:tav tm="100000">
                                          <p:val>
                                            <p:strVal val="#ppt_h"/>
                                          </p:val>
                                        </p:tav>
                                      </p:tavLst>
                                    </p:anim>
                                    <p:animEffect transition="in" filter="fade">
                                      <p:cBhvr>
                                        <p:cTn id="32" dur="500"/>
                                        <p:tgtEl>
                                          <p:spTgt spid="89"/>
                                        </p:tgtEl>
                                      </p:cBhvr>
                                    </p:animEffect>
                                  </p:childTnLst>
                                </p:cTn>
                              </p:par>
                              <p:par>
                                <p:cTn id="33" presetID="53" presetClass="entr" presetSubtype="16" fill="hold" nodeType="withEffect">
                                  <p:stCondLst>
                                    <p:cond delay="850"/>
                                  </p:stCondLst>
                                  <p:childTnLst>
                                    <p:set>
                                      <p:cBhvr>
                                        <p:cTn id="34" dur="1" fill="hold">
                                          <p:stCondLst>
                                            <p:cond delay="0"/>
                                          </p:stCondLst>
                                        </p:cTn>
                                        <p:tgtEl>
                                          <p:spTgt spid="90"/>
                                        </p:tgtEl>
                                        <p:attrNameLst>
                                          <p:attrName>style.visibility</p:attrName>
                                        </p:attrNameLst>
                                      </p:cBhvr>
                                      <p:to>
                                        <p:strVal val="visible"/>
                                      </p:to>
                                    </p:set>
                                    <p:anim calcmode="lin" valueType="num">
                                      <p:cBhvr>
                                        <p:cTn id="35" dur="500" fill="hold"/>
                                        <p:tgtEl>
                                          <p:spTgt spid="90"/>
                                        </p:tgtEl>
                                        <p:attrNameLst>
                                          <p:attrName>ppt_w</p:attrName>
                                        </p:attrNameLst>
                                      </p:cBhvr>
                                      <p:tavLst>
                                        <p:tav tm="0">
                                          <p:val>
                                            <p:fltVal val="0"/>
                                          </p:val>
                                        </p:tav>
                                        <p:tav tm="100000">
                                          <p:val>
                                            <p:strVal val="#ppt_w"/>
                                          </p:val>
                                        </p:tav>
                                      </p:tavLst>
                                    </p:anim>
                                    <p:anim calcmode="lin" valueType="num">
                                      <p:cBhvr>
                                        <p:cTn id="36" dur="500" fill="hold"/>
                                        <p:tgtEl>
                                          <p:spTgt spid="90"/>
                                        </p:tgtEl>
                                        <p:attrNameLst>
                                          <p:attrName>ppt_h</p:attrName>
                                        </p:attrNameLst>
                                      </p:cBhvr>
                                      <p:tavLst>
                                        <p:tav tm="0">
                                          <p:val>
                                            <p:fltVal val="0"/>
                                          </p:val>
                                        </p:tav>
                                        <p:tav tm="100000">
                                          <p:val>
                                            <p:strVal val="#ppt_h"/>
                                          </p:val>
                                        </p:tav>
                                      </p:tavLst>
                                    </p:anim>
                                    <p:animEffect transition="in" filter="fade">
                                      <p:cBhvr>
                                        <p:cTn id="37" dur="500"/>
                                        <p:tgtEl>
                                          <p:spTgt spid="90"/>
                                        </p:tgtEl>
                                      </p:cBhvr>
                                    </p:animEffect>
                                  </p:childTnLst>
                                </p:cTn>
                              </p:par>
                              <p:par>
                                <p:cTn id="38" presetID="53" presetClass="entr" presetSubtype="16" fill="hold" nodeType="withEffect">
                                  <p:stCondLst>
                                    <p:cond delay="450"/>
                                  </p:stCondLst>
                                  <p:childTnLst>
                                    <p:set>
                                      <p:cBhvr>
                                        <p:cTn id="39" dur="1" fill="hold">
                                          <p:stCondLst>
                                            <p:cond delay="0"/>
                                          </p:stCondLst>
                                        </p:cTn>
                                        <p:tgtEl>
                                          <p:spTgt spid="97"/>
                                        </p:tgtEl>
                                        <p:attrNameLst>
                                          <p:attrName>style.visibility</p:attrName>
                                        </p:attrNameLst>
                                      </p:cBhvr>
                                      <p:to>
                                        <p:strVal val="visible"/>
                                      </p:to>
                                    </p:set>
                                    <p:anim calcmode="lin" valueType="num">
                                      <p:cBhvr>
                                        <p:cTn id="40" dur="500" fill="hold"/>
                                        <p:tgtEl>
                                          <p:spTgt spid="97"/>
                                        </p:tgtEl>
                                        <p:attrNameLst>
                                          <p:attrName>ppt_w</p:attrName>
                                        </p:attrNameLst>
                                      </p:cBhvr>
                                      <p:tavLst>
                                        <p:tav tm="0">
                                          <p:val>
                                            <p:fltVal val="0"/>
                                          </p:val>
                                        </p:tav>
                                        <p:tav tm="100000">
                                          <p:val>
                                            <p:strVal val="#ppt_w"/>
                                          </p:val>
                                        </p:tav>
                                      </p:tavLst>
                                    </p:anim>
                                    <p:anim calcmode="lin" valueType="num">
                                      <p:cBhvr>
                                        <p:cTn id="41" dur="500" fill="hold"/>
                                        <p:tgtEl>
                                          <p:spTgt spid="97"/>
                                        </p:tgtEl>
                                        <p:attrNameLst>
                                          <p:attrName>ppt_h</p:attrName>
                                        </p:attrNameLst>
                                      </p:cBhvr>
                                      <p:tavLst>
                                        <p:tav tm="0">
                                          <p:val>
                                            <p:fltVal val="0"/>
                                          </p:val>
                                        </p:tav>
                                        <p:tav tm="100000">
                                          <p:val>
                                            <p:strVal val="#ppt_h"/>
                                          </p:val>
                                        </p:tav>
                                      </p:tavLst>
                                    </p:anim>
                                    <p:animEffect transition="in" filter="fade">
                                      <p:cBhvr>
                                        <p:cTn id="42"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6" grpId="0"/>
      <p:bldP spid="76" grpId="1"/>
      <p:bldP spid="77" grpId="0"/>
      <p:bldP spid="77" grpId="1"/>
      <p:bldP spid="79" grpId="0"/>
      <p:bldP spid="79" grpId="1"/>
      <p:bldP spid="8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69">
            <a:extLst>
              <a:ext uri="{FF2B5EF4-FFF2-40B4-BE49-F238E27FC236}">
                <a16:creationId xmlns:a16="http://schemas.microsoft.com/office/drawing/2014/main" id="{9AE6A9A1-FA2D-104E-B745-767D7984CB95}"/>
              </a:ext>
            </a:extLst>
          </p:cNvPr>
          <p:cNvGrpSpPr/>
          <p:nvPr/>
        </p:nvGrpSpPr>
        <p:grpSpPr>
          <a:xfrm>
            <a:off x="1206576" y="1799123"/>
            <a:ext cx="4056951" cy="4301919"/>
            <a:chOff x="2536825" y="2625066"/>
            <a:chExt cx="3042713" cy="3226439"/>
          </a:xfrm>
        </p:grpSpPr>
        <p:sp>
          <p:nvSpPr>
            <p:cNvPr id="71" name="Rounded Rectangle 18">
              <a:extLst>
                <a:ext uri="{FF2B5EF4-FFF2-40B4-BE49-F238E27FC236}">
                  <a16:creationId xmlns:a16="http://schemas.microsoft.com/office/drawing/2014/main" id="{2BB93D15-B01B-B347-87DA-374441556A65}"/>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72" name="Picture 71">
              <a:extLst>
                <a:ext uri="{FF2B5EF4-FFF2-40B4-BE49-F238E27FC236}">
                  <a16:creationId xmlns:a16="http://schemas.microsoft.com/office/drawing/2014/main" id="{879E2B66-1496-8645-9BD7-4BA87BD5F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grpSp>
        <p:nvGrpSpPr>
          <p:cNvPr id="73" name="Group 72">
            <a:extLst>
              <a:ext uri="{FF2B5EF4-FFF2-40B4-BE49-F238E27FC236}">
                <a16:creationId xmlns:a16="http://schemas.microsoft.com/office/drawing/2014/main" id="{6556943A-DA05-104E-8218-B4860B5FA4F6}"/>
              </a:ext>
            </a:extLst>
          </p:cNvPr>
          <p:cNvGrpSpPr/>
          <p:nvPr/>
        </p:nvGrpSpPr>
        <p:grpSpPr>
          <a:xfrm>
            <a:off x="7128657" y="1799123"/>
            <a:ext cx="4056951" cy="4301919"/>
            <a:chOff x="2536825" y="2625066"/>
            <a:chExt cx="3042713" cy="3226439"/>
          </a:xfrm>
        </p:grpSpPr>
        <p:sp>
          <p:nvSpPr>
            <p:cNvPr id="74" name="Rounded Rectangle 18">
              <a:extLst>
                <a:ext uri="{FF2B5EF4-FFF2-40B4-BE49-F238E27FC236}">
                  <a16:creationId xmlns:a16="http://schemas.microsoft.com/office/drawing/2014/main" id="{1B3CE9D2-BA3D-DE4F-8AC2-F8120DEA3291}"/>
                </a:ext>
              </a:extLst>
            </p:cNvPr>
            <p:cNvSpPr/>
            <p:nvPr/>
          </p:nvSpPr>
          <p:spPr>
            <a:xfrm>
              <a:off x="2536825" y="2794278"/>
              <a:ext cx="3042713" cy="3057227"/>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75" name="Picture 74">
              <a:extLst>
                <a:ext uri="{FF2B5EF4-FFF2-40B4-BE49-F238E27FC236}">
                  <a16:creationId xmlns:a16="http://schemas.microsoft.com/office/drawing/2014/main" id="{0496957C-71E9-D943-B7B7-C030D018F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9588" y="2625066"/>
              <a:ext cx="353854" cy="366959"/>
            </a:xfrm>
            <a:prstGeom prst="rect">
              <a:avLst/>
            </a:prstGeom>
          </p:spPr>
        </p:pic>
      </p:grpSp>
      <p:sp>
        <p:nvSpPr>
          <p:cNvPr id="76" name="Rounded Rectangle 21">
            <a:extLst>
              <a:ext uri="{FF2B5EF4-FFF2-40B4-BE49-F238E27FC236}">
                <a16:creationId xmlns:a16="http://schemas.microsoft.com/office/drawing/2014/main" id="{76AEEC6B-163A-C14B-A263-1055516D0155}"/>
              </a:ext>
            </a:extLst>
          </p:cNvPr>
          <p:cNvSpPr/>
          <p:nvPr/>
        </p:nvSpPr>
        <p:spPr>
          <a:xfrm>
            <a:off x="713002" y="1682166"/>
            <a:ext cx="10935332" cy="4948928"/>
          </a:xfrm>
          <a:prstGeom prst="roundRect">
            <a:avLst>
              <a:gd name="adj" fmla="val 0"/>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77" name="Picture 76">
            <a:extLst>
              <a:ext uri="{FF2B5EF4-FFF2-40B4-BE49-F238E27FC236}">
                <a16:creationId xmlns:a16="http://schemas.microsoft.com/office/drawing/2014/main" id="{48C23DCA-4369-AF4B-A1FC-09C0B5807A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526" y="2445284"/>
            <a:ext cx="785227" cy="904200"/>
          </a:xfrm>
          <a:prstGeom prst="rect">
            <a:avLst/>
          </a:prstGeom>
        </p:spPr>
      </p:pic>
      <p:pic>
        <p:nvPicPr>
          <p:cNvPr id="78" name="Picture 77">
            <a:extLst>
              <a:ext uri="{FF2B5EF4-FFF2-40B4-BE49-F238E27FC236}">
                <a16:creationId xmlns:a16="http://schemas.microsoft.com/office/drawing/2014/main" id="{36DCDAE4-1D76-7E4C-98F3-7C1A81711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1844" y="4039161"/>
            <a:ext cx="830248" cy="956045"/>
          </a:xfrm>
          <a:prstGeom prst="rect">
            <a:avLst/>
          </a:prstGeom>
        </p:spPr>
      </p:pic>
      <p:sp>
        <p:nvSpPr>
          <p:cNvPr id="79" name="TextBox 36">
            <a:extLst>
              <a:ext uri="{FF2B5EF4-FFF2-40B4-BE49-F238E27FC236}">
                <a16:creationId xmlns:a16="http://schemas.microsoft.com/office/drawing/2014/main" id="{3AB00697-F7E5-9E45-A4DF-7CCCBEC81BCF}"/>
              </a:ext>
            </a:extLst>
          </p:cNvPr>
          <p:cNvSpPr txBox="1">
            <a:spLocks noChangeArrowheads="1"/>
          </p:cNvSpPr>
          <p:nvPr/>
        </p:nvSpPr>
        <p:spPr bwMode="auto">
          <a:xfrm>
            <a:off x="2576258" y="3367952"/>
            <a:ext cx="1555751"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Nginx Pod</a:t>
            </a:r>
          </a:p>
        </p:txBody>
      </p:sp>
      <p:sp>
        <p:nvSpPr>
          <p:cNvPr id="80" name="TextBox 36">
            <a:extLst>
              <a:ext uri="{FF2B5EF4-FFF2-40B4-BE49-F238E27FC236}">
                <a16:creationId xmlns:a16="http://schemas.microsoft.com/office/drawing/2014/main" id="{A81E15AD-29E8-E641-AC6B-3053AB24DE69}"/>
              </a:ext>
            </a:extLst>
          </p:cNvPr>
          <p:cNvSpPr txBox="1">
            <a:spLocks noChangeArrowheads="1"/>
          </p:cNvSpPr>
          <p:nvPr/>
        </p:nvSpPr>
        <p:spPr bwMode="auto">
          <a:xfrm>
            <a:off x="1571150" y="5024996"/>
            <a:ext cx="1555751"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Java Pod</a:t>
            </a:r>
          </a:p>
        </p:txBody>
      </p:sp>
      <p:sp>
        <p:nvSpPr>
          <p:cNvPr id="81" name="TextBox 32">
            <a:extLst>
              <a:ext uri="{FF2B5EF4-FFF2-40B4-BE49-F238E27FC236}">
                <a16:creationId xmlns:a16="http://schemas.microsoft.com/office/drawing/2014/main" id="{DFB73A4A-3045-2E44-BC1E-1FB4EA3EDE71}"/>
              </a:ext>
            </a:extLst>
          </p:cNvPr>
          <p:cNvSpPr txBox="1">
            <a:spLocks noChangeArrowheads="1"/>
          </p:cNvSpPr>
          <p:nvPr/>
        </p:nvSpPr>
        <p:spPr bwMode="auto">
          <a:xfrm>
            <a:off x="4174309" y="5599270"/>
            <a:ext cx="1012709" cy="369332"/>
          </a:xfrm>
          <a:prstGeom prst="rect">
            <a:avLst/>
          </a:prstGeom>
          <a:noFill/>
          <a:ln w="9525">
            <a:noFill/>
            <a:miter lim="800000"/>
            <a:headEnd/>
            <a:tailEnd/>
          </a:ln>
        </p:spPr>
        <p:txBody>
          <a:bodyPr wrap="square">
            <a:spAutoFit/>
          </a:bodyPr>
          <a:lstStyle/>
          <a:p>
            <a:pPr algn="ctr"/>
            <a:r>
              <a:rPr lang="en-US" b="1" dirty="0">
                <a:latin typeface="Arial" panose="020B0604020202020204" pitchFamily="34" charset="0"/>
                <a:ea typeface="Verdana" pitchFamily="34" charset="0"/>
                <a:cs typeface="Arial" panose="020B0604020202020204" pitchFamily="34" charset="0"/>
              </a:rPr>
              <a:t>ENI</a:t>
            </a:r>
          </a:p>
        </p:txBody>
      </p:sp>
      <p:sp>
        <p:nvSpPr>
          <p:cNvPr id="82" name="TextBox 81">
            <a:extLst>
              <a:ext uri="{FF2B5EF4-FFF2-40B4-BE49-F238E27FC236}">
                <a16:creationId xmlns:a16="http://schemas.microsoft.com/office/drawing/2014/main" id="{18C63716-E9DE-F147-8B4D-3B5DD58B2403}"/>
              </a:ext>
            </a:extLst>
          </p:cNvPr>
          <p:cNvSpPr txBox="1"/>
          <p:nvPr/>
        </p:nvSpPr>
        <p:spPr>
          <a:xfrm>
            <a:off x="5889724" y="313323"/>
            <a:ext cx="184731" cy="369332"/>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sp>
        <p:nvSpPr>
          <p:cNvPr id="83" name="TextBox 32">
            <a:extLst>
              <a:ext uri="{FF2B5EF4-FFF2-40B4-BE49-F238E27FC236}">
                <a16:creationId xmlns:a16="http://schemas.microsoft.com/office/drawing/2014/main" id="{D22B5B8A-914C-EA4E-9817-81463373FF02}"/>
              </a:ext>
            </a:extLst>
          </p:cNvPr>
          <p:cNvSpPr txBox="1">
            <a:spLocks noChangeArrowheads="1"/>
          </p:cNvSpPr>
          <p:nvPr/>
        </p:nvSpPr>
        <p:spPr bwMode="auto">
          <a:xfrm>
            <a:off x="5111463" y="4804086"/>
            <a:ext cx="1293623" cy="646331"/>
          </a:xfrm>
          <a:prstGeom prst="rect">
            <a:avLst/>
          </a:prstGeom>
          <a:solidFill>
            <a:schemeClr val="accent5">
              <a:alpha val="0"/>
            </a:schemeClr>
          </a:solidFill>
          <a:ln w="9525">
            <a:noFill/>
            <a:miter lim="800000"/>
            <a:headEnd/>
            <a:tailEnd/>
          </a:ln>
        </p:spPr>
        <p:txBody>
          <a:bodyPr wrap="none" lIns="0" tIns="0" rIns="0" bIns="0">
            <a:spAutoFit/>
          </a:bodyPr>
          <a:lstStyle/>
          <a:p>
            <a:pPr algn="ctr"/>
            <a:r>
              <a:rPr lang="en-US" sz="1400" b="1" dirty="0">
                <a:latin typeface="Arial" panose="020B0604020202020204" pitchFamily="34" charset="0"/>
                <a:ea typeface="Verdana" pitchFamily="34" charset="0"/>
                <a:cs typeface="Arial" panose="020B0604020202020204" pitchFamily="34" charset="0"/>
              </a:rPr>
              <a:t>Secondary IPs:</a:t>
            </a:r>
          </a:p>
          <a:p>
            <a:pPr algn="ctr"/>
            <a:r>
              <a:rPr lang="en-US" sz="1400" b="1" dirty="0">
                <a:latin typeface="Arial" panose="020B0604020202020204" pitchFamily="34" charset="0"/>
                <a:ea typeface="Verdana" pitchFamily="34" charset="0"/>
                <a:cs typeface="Arial" panose="020B0604020202020204" pitchFamily="34" charset="0"/>
              </a:rPr>
              <a:t>10.0.0.1</a:t>
            </a:r>
          </a:p>
          <a:p>
            <a:pPr algn="ctr"/>
            <a:r>
              <a:rPr lang="en-US" sz="1400" b="1" dirty="0">
                <a:latin typeface="Arial" panose="020B0604020202020204" pitchFamily="34" charset="0"/>
                <a:ea typeface="Verdana" pitchFamily="34" charset="0"/>
                <a:cs typeface="Arial" panose="020B0604020202020204" pitchFamily="34" charset="0"/>
              </a:rPr>
              <a:t>10.0.0.2</a:t>
            </a:r>
          </a:p>
        </p:txBody>
      </p:sp>
      <p:cxnSp>
        <p:nvCxnSpPr>
          <p:cNvPr id="84" name="Elbow Connector 83">
            <a:extLst>
              <a:ext uri="{FF2B5EF4-FFF2-40B4-BE49-F238E27FC236}">
                <a16:creationId xmlns:a16="http://schemas.microsoft.com/office/drawing/2014/main" id="{9A1F4306-5C05-C24C-934E-BF7D0B26B89E}"/>
              </a:ext>
            </a:extLst>
          </p:cNvPr>
          <p:cNvCxnSpPr>
            <a:cxnSpLocks/>
            <a:stCxn id="104" idx="0"/>
            <a:endCxn id="77" idx="3"/>
          </p:cNvCxnSpPr>
          <p:nvPr/>
        </p:nvCxnSpPr>
        <p:spPr>
          <a:xfrm rot="16200000" flipV="1">
            <a:off x="3265739" y="3386398"/>
            <a:ext cx="1896419" cy="918391"/>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89FE56A4-B0C5-AF46-93C1-4E9D2E299196}"/>
              </a:ext>
            </a:extLst>
          </p:cNvPr>
          <p:cNvCxnSpPr>
            <a:cxnSpLocks/>
            <a:stCxn id="104" idx="1"/>
            <a:endCxn id="78" idx="3"/>
          </p:cNvCxnSpPr>
          <p:nvPr/>
        </p:nvCxnSpPr>
        <p:spPr>
          <a:xfrm rot="10800000">
            <a:off x="2792093" y="4517184"/>
            <a:ext cx="1527773" cy="643749"/>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86" name="TextBox 36">
            <a:extLst>
              <a:ext uri="{FF2B5EF4-FFF2-40B4-BE49-F238E27FC236}">
                <a16:creationId xmlns:a16="http://schemas.microsoft.com/office/drawing/2014/main" id="{D35A3533-C1A1-0F41-A3B5-033B222E9D57}"/>
              </a:ext>
            </a:extLst>
          </p:cNvPr>
          <p:cNvSpPr txBox="1">
            <a:spLocks noChangeArrowheads="1"/>
          </p:cNvSpPr>
          <p:nvPr/>
        </p:nvSpPr>
        <p:spPr bwMode="auto">
          <a:xfrm>
            <a:off x="2576258" y="3620171"/>
            <a:ext cx="1555751" cy="276999"/>
          </a:xfrm>
          <a:prstGeom prst="rect">
            <a:avLst/>
          </a:prstGeom>
          <a:noFill/>
          <a:ln w="9525">
            <a:noFill/>
            <a:miter lim="800000"/>
            <a:headEnd/>
            <a:tailEnd/>
          </a:ln>
        </p:spPr>
        <p:txBody>
          <a:bodyPr>
            <a:spAutoFit/>
          </a:bodyPr>
          <a:lstStyle/>
          <a:p>
            <a:pPr algn="ctr"/>
            <a:r>
              <a:rPr lang="en-US" sz="1200" b="1" dirty="0" err="1">
                <a:latin typeface="Arial" panose="020B0604020202020204" pitchFamily="34" charset="0"/>
                <a:ea typeface="Verdana" pitchFamily="34" charset="0"/>
                <a:cs typeface="Arial" panose="020B0604020202020204" pitchFamily="34" charset="0"/>
              </a:rPr>
              <a:t>Veth</a:t>
            </a:r>
            <a:r>
              <a:rPr lang="en-US" sz="1200" b="1" dirty="0">
                <a:latin typeface="Arial" panose="020B0604020202020204" pitchFamily="34" charset="0"/>
                <a:ea typeface="Verdana" pitchFamily="34" charset="0"/>
                <a:cs typeface="Arial" panose="020B0604020202020204" pitchFamily="34" charset="0"/>
              </a:rPr>
              <a:t> IP: 10.0.0.1</a:t>
            </a:r>
          </a:p>
        </p:txBody>
      </p:sp>
      <p:sp>
        <p:nvSpPr>
          <p:cNvPr id="87" name="TextBox 36">
            <a:extLst>
              <a:ext uri="{FF2B5EF4-FFF2-40B4-BE49-F238E27FC236}">
                <a16:creationId xmlns:a16="http://schemas.microsoft.com/office/drawing/2014/main" id="{A4C3EFD4-8EF1-BC4F-95F2-E549E62219E6}"/>
              </a:ext>
            </a:extLst>
          </p:cNvPr>
          <p:cNvSpPr txBox="1">
            <a:spLocks noChangeArrowheads="1"/>
          </p:cNvSpPr>
          <p:nvPr/>
        </p:nvSpPr>
        <p:spPr bwMode="auto">
          <a:xfrm>
            <a:off x="1571150" y="5267975"/>
            <a:ext cx="1555751" cy="276999"/>
          </a:xfrm>
          <a:prstGeom prst="rect">
            <a:avLst/>
          </a:prstGeom>
          <a:noFill/>
          <a:ln w="9525">
            <a:noFill/>
            <a:miter lim="800000"/>
            <a:headEnd/>
            <a:tailEnd/>
          </a:ln>
        </p:spPr>
        <p:txBody>
          <a:bodyPr>
            <a:spAutoFit/>
          </a:bodyPr>
          <a:lstStyle/>
          <a:p>
            <a:pPr algn="ctr"/>
            <a:r>
              <a:rPr lang="en-US" sz="1200" b="1" dirty="0" err="1">
                <a:latin typeface="Arial" panose="020B0604020202020204" pitchFamily="34" charset="0"/>
                <a:ea typeface="Verdana" pitchFamily="34" charset="0"/>
                <a:cs typeface="Arial" panose="020B0604020202020204" pitchFamily="34" charset="0"/>
              </a:rPr>
              <a:t>Veth</a:t>
            </a:r>
            <a:r>
              <a:rPr lang="en-US" sz="1200" b="1" dirty="0">
                <a:latin typeface="Arial" panose="020B0604020202020204" pitchFamily="34" charset="0"/>
                <a:ea typeface="Verdana" pitchFamily="34" charset="0"/>
                <a:cs typeface="Arial" panose="020B0604020202020204" pitchFamily="34" charset="0"/>
              </a:rPr>
              <a:t> IP: 10.0.0.2</a:t>
            </a:r>
          </a:p>
        </p:txBody>
      </p:sp>
      <p:pic>
        <p:nvPicPr>
          <p:cNvPr id="88" name="Picture 87">
            <a:extLst>
              <a:ext uri="{FF2B5EF4-FFF2-40B4-BE49-F238E27FC236}">
                <a16:creationId xmlns:a16="http://schemas.microsoft.com/office/drawing/2014/main" id="{ED19B432-E793-D446-B1DC-A10D30D30B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030" y="2204774"/>
            <a:ext cx="828371" cy="953883"/>
          </a:xfrm>
          <a:prstGeom prst="rect">
            <a:avLst/>
          </a:prstGeom>
        </p:spPr>
      </p:pic>
      <p:pic>
        <p:nvPicPr>
          <p:cNvPr id="89" name="Picture 88">
            <a:extLst>
              <a:ext uri="{FF2B5EF4-FFF2-40B4-BE49-F238E27FC236}">
                <a16:creationId xmlns:a16="http://schemas.microsoft.com/office/drawing/2014/main" id="{42DF211E-078F-8E42-A632-696CC3114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2030" y="4142309"/>
            <a:ext cx="809157" cy="931757"/>
          </a:xfrm>
          <a:prstGeom prst="rect">
            <a:avLst/>
          </a:prstGeom>
        </p:spPr>
      </p:pic>
      <p:sp>
        <p:nvSpPr>
          <p:cNvPr id="90" name="TextBox 36">
            <a:extLst>
              <a:ext uri="{FF2B5EF4-FFF2-40B4-BE49-F238E27FC236}">
                <a16:creationId xmlns:a16="http://schemas.microsoft.com/office/drawing/2014/main" id="{79A25A97-4135-E447-A1AD-4C2F5F979968}"/>
              </a:ext>
            </a:extLst>
          </p:cNvPr>
          <p:cNvSpPr txBox="1">
            <a:spLocks noChangeArrowheads="1"/>
          </p:cNvSpPr>
          <p:nvPr/>
        </p:nvSpPr>
        <p:spPr bwMode="auto">
          <a:xfrm>
            <a:off x="9482468" y="3218986"/>
            <a:ext cx="1555751"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Nginx Pod</a:t>
            </a:r>
          </a:p>
        </p:txBody>
      </p:sp>
      <p:sp>
        <p:nvSpPr>
          <p:cNvPr id="91" name="TextBox 36">
            <a:extLst>
              <a:ext uri="{FF2B5EF4-FFF2-40B4-BE49-F238E27FC236}">
                <a16:creationId xmlns:a16="http://schemas.microsoft.com/office/drawing/2014/main" id="{66CEC400-9A0C-F44E-AF41-D1F5DFB2E518}"/>
              </a:ext>
            </a:extLst>
          </p:cNvPr>
          <p:cNvSpPr txBox="1">
            <a:spLocks noChangeArrowheads="1"/>
          </p:cNvSpPr>
          <p:nvPr/>
        </p:nvSpPr>
        <p:spPr bwMode="auto">
          <a:xfrm>
            <a:off x="9485458" y="5114087"/>
            <a:ext cx="1555751"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Java Pod</a:t>
            </a:r>
          </a:p>
        </p:txBody>
      </p:sp>
      <p:pic>
        <p:nvPicPr>
          <p:cNvPr id="92" name="Picture 91">
            <a:extLst>
              <a:ext uri="{FF2B5EF4-FFF2-40B4-BE49-F238E27FC236}">
                <a16:creationId xmlns:a16="http://schemas.microsoft.com/office/drawing/2014/main" id="{F516F10C-F892-DB42-9368-2A2184BCD3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5158" y="2738130"/>
            <a:ext cx="781568" cy="812216"/>
          </a:xfrm>
          <a:prstGeom prst="rect">
            <a:avLst/>
          </a:prstGeom>
        </p:spPr>
      </p:pic>
      <p:sp>
        <p:nvSpPr>
          <p:cNvPr id="93" name="TextBox 32">
            <a:extLst>
              <a:ext uri="{FF2B5EF4-FFF2-40B4-BE49-F238E27FC236}">
                <a16:creationId xmlns:a16="http://schemas.microsoft.com/office/drawing/2014/main" id="{C0D09CB8-1C05-6B49-951D-6B596C419F79}"/>
              </a:ext>
            </a:extLst>
          </p:cNvPr>
          <p:cNvSpPr txBox="1">
            <a:spLocks noChangeArrowheads="1"/>
          </p:cNvSpPr>
          <p:nvPr/>
        </p:nvSpPr>
        <p:spPr bwMode="auto">
          <a:xfrm>
            <a:off x="7709587" y="2251757"/>
            <a:ext cx="1012709" cy="369332"/>
          </a:xfrm>
          <a:prstGeom prst="rect">
            <a:avLst/>
          </a:prstGeom>
          <a:noFill/>
          <a:ln w="9525">
            <a:noFill/>
            <a:miter lim="800000"/>
            <a:headEnd/>
            <a:tailEnd/>
          </a:ln>
        </p:spPr>
        <p:txBody>
          <a:bodyPr wrap="square">
            <a:spAutoFit/>
          </a:bodyPr>
          <a:lstStyle/>
          <a:p>
            <a:pPr algn="ctr"/>
            <a:r>
              <a:rPr lang="en-US" b="1" dirty="0">
                <a:latin typeface="Arial" panose="020B0604020202020204" pitchFamily="34" charset="0"/>
                <a:ea typeface="Verdana" pitchFamily="34" charset="0"/>
                <a:cs typeface="Arial" panose="020B0604020202020204" pitchFamily="34" charset="0"/>
              </a:rPr>
              <a:t>ENI</a:t>
            </a:r>
          </a:p>
        </p:txBody>
      </p:sp>
      <p:sp>
        <p:nvSpPr>
          <p:cNvPr id="94" name="TextBox 93">
            <a:extLst>
              <a:ext uri="{FF2B5EF4-FFF2-40B4-BE49-F238E27FC236}">
                <a16:creationId xmlns:a16="http://schemas.microsoft.com/office/drawing/2014/main" id="{9B753078-112A-004B-B681-0580CF04DFA0}"/>
              </a:ext>
            </a:extLst>
          </p:cNvPr>
          <p:cNvSpPr txBox="1"/>
          <p:nvPr/>
        </p:nvSpPr>
        <p:spPr>
          <a:xfrm>
            <a:off x="11504917" y="339937"/>
            <a:ext cx="184731" cy="369332"/>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cxnSp>
        <p:nvCxnSpPr>
          <p:cNvPr id="95" name="Elbow Connector 94">
            <a:extLst>
              <a:ext uri="{FF2B5EF4-FFF2-40B4-BE49-F238E27FC236}">
                <a16:creationId xmlns:a16="http://schemas.microsoft.com/office/drawing/2014/main" id="{5312617F-4A81-D648-811B-1107E35EB9AF}"/>
              </a:ext>
            </a:extLst>
          </p:cNvPr>
          <p:cNvCxnSpPr>
            <a:cxnSpLocks/>
            <a:stCxn id="88" idx="1"/>
            <a:endCxn id="92" idx="3"/>
          </p:cNvCxnSpPr>
          <p:nvPr/>
        </p:nvCxnSpPr>
        <p:spPr>
          <a:xfrm rot="10800000" flipV="1">
            <a:off x="8606726" y="2681716"/>
            <a:ext cx="1225304" cy="462523"/>
          </a:xfrm>
          <a:prstGeom prst="bentConnector3">
            <a:avLst>
              <a:gd name="adj1" fmla="val 50000"/>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F153F9ED-924B-FF4E-8D0C-28937F4DA6D4}"/>
              </a:ext>
            </a:extLst>
          </p:cNvPr>
          <p:cNvCxnSpPr>
            <a:cxnSpLocks/>
            <a:stCxn id="92" idx="2"/>
            <a:endCxn id="89" idx="1"/>
          </p:cNvCxnSpPr>
          <p:nvPr/>
        </p:nvCxnSpPr>
        <p:spPr>
          <a:xfrm rot="16200000" flipH="1">
            <a:off x="8495067" y="3271222"/>
            <a:ext cx="1057841" cy="1616088"/>
          </a:xfrm>
          <a:prstGeom prst="bentConnector2">
            <a:avLst/>
          </a:prstGeom>
          <a:ln w="63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7" name="TextBox 36">
            <a:extLst>
              <a:ext uri="{FF2B5EF4-FFF2-40B4-BE49-F238E27FC236}">
                <a16:creationId xmlns:a16="http://schemas.microsoft.com/office/drawing/2014/main" id="{0324B7EB-849D-6D4C-96A9-84CB65DF035E}"/>
              </a:ext>
            </a:extLst>
          </p:cNvPr>
          <p:cNvSpPr txBox="1">
            <a:spLocks noChangeArrowheads="1"/>
          </p:cNvSpPr>
          <p:nvPr/>
        </p:nvSpPr>
        <p:spPr bwMode="auto">
          <a:xfrm>
            <a:off x="9482468" y="3471205"/>
            <a:ext cx="1555751" cy="276999"/>
          </a:xfrm>
          <a:prstGeom prst="rect">
            <a:avLst/>
          </a:prstGeom>
          <a:noFill/>
          <a:ln w="9525">
            <a:noFill/>
            <a:miter lim="800000"/>
            <a:headEnd/>
            <a:tailEnd/>
          </a:ln>
        </p:spPr>
        <p:txBody>
          <a:bodyPr>
            <a:spAutoFit/>
          </a:bodyPr>
          <a:lstStyle/>
          <a:p>
            <a:pPr algn="ctr"/>
            <a:r>
              <a:rPr lang="en-US" sz="1200" b="1" dirty="0" err="1">
                <a:latin typeface="Arial" panose="020B0604020202020204" pitchFamily="34" charset="0"/>
                <a:ea typeface="Verdana" pitchFamily="34" charset="0"/>
                <a:cs typeface="Arial" panose="020B0604020202020204" pitchFamily="34" charset="0"/>
              </a:rPr>
              <a:t>Veth</a:t>
            </a:r>
            <a:r>
              <a:rPr lang="en-US" sz="1200" b="1" dirty="0">
                <a:latin typeface="Arial" panose="020B0604020202020204" pitchFamily="34" charset="0"/>
                <a:ea typeface="Verdana" pitchFamily="34" charset="0"/>
                <a:cs typeface="Arial" panose="020B0604020202020204" pitchFamily="34" charset="0"/>
              </a:rPr>
              <a:t> IP: 10.0.0.20</a:t>
            </a:r>
          </a:p>
        </p:txBody>
      </p:sp>
      <p:sp>
        <p:nvSpPr>
          <p:cNvPr id="98" name="TextBox 36">
            <a:extLst>
              <a:ext uri="{FF2B5EF4-FFF2-40B4-BE49-F238E27FC236}">
                <a16:creationId xmlns:a16="http://schemas.microsoft.com/office/drawing/2014/main" id="{973484A5-D1EA-1941-A655-42CA980A967A}"/>
              </a:ext>
            </a:extLst>
          </p:cNvPr>
          <p:cNvSpPr txBox="1">
            <a:spLocks noChangeArrowheads="1"/>
          </p:cNvSpPr>
          <p:nvPr/>
        </p:nvSpPr>
        <p:spPr bwMode="auto">
          <a:xfrm>
            <a:off x="9485458" y="5303803"/>
            <a:ext cx="1555751" cy="276999"/>
          </a:xfrm>
          <a:prstGeom prst="rect">
            <a:avLst/>
          </a:prstGeom>
          <a:noFill/>
          <a:ln w="9525">
            <a:noFill/>
            <a:miter lim="800000"/>
            <a:headEnd/>
            <a:tailEnd/>
          </a:ln>
        </p:spPr>
        <p:txBody>
          <a:bodyPr>
            <a:spAutoFit/>
          </a:bodyPr>
          <a:lstStyle/>
          <a:p>
            <a:pPr algn="ctr"/>
            <a:r>
              <a:rPr lang="en-US" sz="1200" b="1" dirty="0" err="1">
                <a:latin typeface="Arial" panose="020B0604020202020204" pitchFamily="34" charset="0"/>
                <a:ea typeface="Verdana" pitchFamily="34" charset="0"/>
                <a:cs typeface="Arial" panose="020B0604020202020204" pitchFamily="34" charset="0"/>
              </a:rPr>
              <a:t>Veth</a:t>
            </a:r>
            <a:r>
              <a:rPr lang="en-US" sz="1200" b="1" dirty="0">
                <a:latin typeface="Arial" panose="020B0604020202020204" pitchFamily="34" charset="0"/>
                <a:ea typeface="Verdana" pitchFamily="34" charset="0"/>
                <a:cs typeface="Arial" panose="020B0604020202020204" pitchFamily="34" charset="0"/>
              </a:rPr>
              <a:t> IP: 10.0.0.22</a:t>
            </a:r>
          </a:p>
        </p:txBody>
      </p:sp>
      <p:sp>
        <p:nvSpPr>
          <p:cNvPr id="99" name="TextBox 32">
            <a:extLst>
              <a:ext uri="{FF2B5EF4-FFF2-40B4-BE49-F238E27FC236}">
                <a16:creationId xmlns:a16="http://schemas.microsoft.com/office/drawing/2014/main" id="{959197C6-0077-1445-A6FF-9E6DC3B779B4}"/>
              </a:ext>
            </a:extLst>
          </p:cNvPr>
          <p:cNvSpPr txBox="1">
            <a:spLocks noChangeArrowheads="1"/>
          </p:cNvSpPr>
          <p:nvPr/>
        </p:nvSpPr>
        <p:spPr bwMode="auto">
          <a:xfrm>
            <a:off x="6439312" y="2863959"/>
            <a:ext cx="1293623" cy="646331"/>
          </a:xfrm>
          <a:prstGeom prst="rect">
            <a:avLst/>
          </a:prstGeom>
          <a:solidFill>
            <a:schemeClr val="accent5">
              <a:alpha val="0"/>
            </a:schemeClr>
          </a:solidFill>
          <a:ln w="9525">
            <a:noFill/>
            <a:miter lim="800000"/>
            <a:headEnd/>
            <a:tailEnd/>
          </a:ln>
        </p:spPr>
        <p:txBody>
          <a:bodyPr wrap="none" lIns="0" tIns="0" rIns="0" bIns="0">
            <a:spAutoFit/>
          </a:bodyPr>
          <a:lstStyle/>
          <a:p>
            <a:pPr algn="ctr"/>
            <a:r>
              <a:rPr lang="en-US" sz="1400" b="1" dirty="0">
                <a:latin typeface="Arial" panose="020B0604020202020204" pitchFamily="34" charset="0"/>
                <a:ea typeface="Verdana" pitchFamily="34" charset="0"/>
                <a:cs typeface="Arial" panose="020B0604020202020204" pitchFamily="34" charset="0"/>
              </a:rPr>
              <a:t>Secondary IPs:</a:t>
            </a:r>
          </a:p>
          <a:p>
            <a:pPr algn="ctr"/>
            <a:r>
              <a:rPr lang="en-US" sz="1400" b="1" dirty="0">
                <a:latin typeface="Arial" panose="020B0604020202020204" pitchFamily="34" charset="0"/>
                <a:ea typeface="Verdana" pitchFamily="34" charset="0"/>
                <a:cs typeface="Arial" panose="020B0604020202020204" pitchFamily="34" charset="0"/>
              </a:rPr>
              <a:t>10.0.0.20</a:t>
            </a:r>
          </a:p>
          <a:p>
            <a:pPr algn="ctr"/>
            <a:r>
              <a:rPr lang="en-US" sz="1400" b="1" dirty="0">
                <a:latin typeface="Arial" panose="020B0604020202020204" pitchFamily="34" charset="0"/>
                <a:ea typeface="Verdana" pitchFamily="34" charset="0"/>
                <a:cs typeface="Arial" panose="020B0604020202020204" pitchFamily="34" charset="0"/>
              </a:rPr>
              <a:t>10.0.0.22</a:t>
            </a:r>
          </a:p>
        </p:txBody>
      </p:sp>
      <p:sp>
        <p:nvSpPr>
          <p:cNvPr id="100" name="TextBox 99">
            <a:extLst>
              <a:ext uri="{FF2B5EF4-FFF2-40B4-BE49-F238E27FC236}">
                <a16:creationId xmlns:a16="http://schemas.microsoft.com/office/drawing/2014/main" id="{E1F40993-DB1E-7E45-8EC1-93D06BBC0B7D}"/>
              </a:ext>
            </a:extLst>
          </p:cNvPr>
          <p:cNvSpPr txBox="1"/>
          <p:nvPr/>
        </p:nvSpPr>
        <p:spPr>
          <a:xfrm>
            <a:off x="1924766" y="651843"/>
            <a:ext cx="1872629" cy="276999"/>
          </a:xfrm>
          <a:prstGeom prst="rect">
            <a:avLst/>
          </a:prstGeom>
          <a:solidFill>
            <a:schemeClr val="accent5">
              <a:alpha val="0"/>
            </a:schemeClr>
          </a:solidFill>
        </p:spPr>
        <p:txBody>
          <a:bodyPr wrap="none" rtlCol="0">
            <a:spAutoFit/>
          </a:bodyPr>
          <a:lstStyle/>
          <a:p>
            <a:pPr algn="ctr"/>
            <a:r>
              <a:rPr lang="en-US" sz="1200" b="1" dirty="0">
                <a:latin typeface="Arial" panose="020B0604020202020204" pitchFamily="34" charset="0"/>
                <a:ea typeface="Verdana" pitchFamily="34" charset="0"/>
                <a:cs typeface="Arial" panose="020B0604020202020204" pitchFamily="34" charset="0"/>
              </a:rPr>
              <a:t>ec2.associateaddress()</a:t>
            </a:r>
          </a:p>
        </p:txBody>
      </p:sp>
      <p:sp>
        <p:nvSpPr>
          <p:cNvPr id="101" name="TextBox 37">
            <a:extLst>
              <a:ext uri="{FF2B5EF4-FFF2-40B4-BE49-F238E27FC236}">
                <a16:creationId xmlns:a16="http://schemas.microsoft.com/office/drawing/2014/main" id="{413C790B-8033-A242-AFC1-78BC6F867728}"/>
              </a:ext>
            </a:extLst>
          </p:cNvPr>
          <p:cNvSpPr txBox="1">
            <a:spLocks noChangeArrowheads="1"/>
          </p:cNvSpPr>
          <p:nvPr/>
        </p:nvSpPr>
        <p:spPr bwMode="auto">
          <a:xfrm>
            <a:off x="5143501" y="6249897"/>
            <a:ext cx="2074333"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VPC Subnet – 10.0.0.0/24</a:t>
            </a:r>
          </a:p>
        </p:txBody>
      </p:sp>
      <p:sp>
        <p:nvSpPr>
          <p:cNvPr id="102" name="TextBox 36">
            <a:extLst>
              <a:ext uri="{FF2B5EF4-FFF2-40B4-BE49-F238E27FC236}">
                <a16:creationId xmlns:a16="http://schemas.microsoft.com/office/drawing/2014/main" id="{F90621F4-5507-6C45-93D6-70B0CFD3CF39}"/>
              </a:ext>
            </a:extLst>
          </p:cNvPr>
          <p:cNvSpPr txBox="1">
            <a:spLocks noChangeArrowheads="1"/>
          </p:cNvSpPr>
          <p:nvPr/>
        </p:nvSpPr>
        <p:spPr bwMode="auto">
          <a:xfrm>
            <a:off x="2197883" y="5723328"/>
            <a:ext cx="2074333"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Instance 1</a:t>
            </a:r>
          </a:p>
        </p:txBody>
      </p:sp>
      <p:sp>
        <p:nvSpPr>
          <p:cNvPr id="103" name="TextBox 36">
            <a:extLst>
              <a:ext uri="{FF2B5EF4-FFF2-40B4-BE49-F238E27FC236}">
                <a16:creationId xmlns:a16="http://schemas.microsoft.com/office/drawing/2014/main" id="{1FFCD944-9625-C549-BEEE-1D89008A1AA1}"/>
              </a:ext>
            </a:extLst>
          </p:cNvPr>
          <p:cNvSpPr txBox="1">
            <a:spLocks noChangeArrowheads="1"/>
          </p:cNvSpPr>
          <p:nvPr/>
        </p:nvSpPr>
        <p:spPr bwMode="auto">
          <a:xfrm>
            <a:off x="8119965" y="5723328"/>
            <a:ext cx="2074333"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Instance 2</a:t>
            </a:r>
          </a:p>
        </p:txBody>
      </p:sp>
      <p:pic>
        <p:nvPicPr>
          <p:cNvPr id="104" name="Picture 103">
            <a:extLst>
              <a:ext uri="{FF2B5EF4-FFF2-40B4-BE49-F238E27FC236}">
                <a16:creationId xmlns:a16="http://schemas.microsoft.com/office/drawing/2014/main" id="{D441ECB5-924D-A342-8CAC-CC89F6C73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9867" y="4793803"/>
            <a:ext cx="706553" cy="734260"/>
          </a:xfrm>
          <a:prstGeom prst="rect">
            <a:avLst/>
          </a:prstGeom>
        </p:spPr>
      </p:pic>
      <p:grpSp>
        <p:nvGrpSpPr>
          <p:cNvPr id="105" name="Group 104">
            <a:extLst>
              <a:ext uri="{FF2B5EF4-FFF2-40B4-BE49-F238E27FC236}">
                <a16:creationId xmlns:a16="http://schemas.microsoft.com/office/drawing/2014/main" id="{61606EBE-633D-434A-87F5-E401793B5B47}"/>
              </a:ext>
            </a:extLst>
          </p:cNvPr>
          <p:cNvGrpSpPr/>
          <p:nvPr/>
        </p:nvGrpSpPr>
        <p:grpSpPr>
          <a:xfrm>
            <a:off x="4452194" y="1779022"/>
            <a:ext cx="823384" cy="823384"/>
            <a:chOff x="3485356" y="1056501"/>
            <a:chExt cx="617538" cy="617538"/>
          </a:xfrm>
        </p:grpSpPr>
        <p:sp>
          <p:nvSpPr>
            <p:cNvPr id="106" name="Oval 105">
              <a:extLst>
                <a:ext uri="{FF2B5EF4-FFF2-40B4-BE49-F238E27FC236}">
                  <a16:creationId xmlns:a16="http://schemas.microsoft.com/office/drawing/2014/main" id="{78ECE0FB-4FB9-F442-99EF-9B773353EFC9}"/>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107" name="Picture 106">
              <a:extLst>
                <a:ext uri="{FF2B5EF4-FFF2-40B4-BE49-F238E27FC236}">
                  <a16:creationId xmlns:a16="http://schemas.microsoft.com/office/drawing/2014/main" id="{BD078404-7D29-6941-96C1-9B6F946E39BA}"/>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cxnSp>
        <p:nvCxnSpPr>
          <p:cNvPr id="108" name="Connector: Elbow 14">
            <a:extLst>
              <a:ext uri="{FF2B5EF4-FFF2-40B4-BE49-F238E27FC236}">
                <a16:creationId xmlns:a16="http://schemas.microsoft.com/office/drawing/2014/main" id="{F0D4977E-6DEC-FC49-8A0E-F6EF2376390B}"/>
              </a:ext>
            </a:extLst>
          </p:cNvPr>
          <p:cNvCxnSpPr>
            <a:cxnSpLocks/>
            <a:stCxn id="106" idx="2"/>
          </p:cNvCxnSpPr>
          <p:nvPr/>
        </p:nvCxnSpPr>
        <p:spPr>
          <a:xfrm rot="10800000">
            <a:off x="1791549" y="1104053"/>
            <a:ext cx="2660647" cy="1086661"/>
          </a:xfrm>
          <a:prstGeom prst="bentConnector3">
            <a:avLst>
              <a:gd name="adj1" fmla="val 50000"/>
            </a:avLst>
          </a:prstGeom>
          <a:ln w="6350">
            <a:solidFill>
              <a:schemeClr val="accent1"/>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4CE8FB48-BA74-0348-AA26-F48A66A496F6}"/>
              </a:ext>
            </a:extLst>
          </p:cNvPr>
          <p:cNvGrpSpPr/>
          <p:nvPr/>
        </p:nvGrpSpPr>
        <p:grpSpPr>
          <a:xfrm>
            <a:off x="7059531" y="5357998"/>
            <a:ext cx="823384" cy="823384"/>
            <a:chOff x="3485356" y="1056501"/>
            <a:chExt cx="617538" cy="617538"/>
          </a:xfrm>
        </p:grpSpPr>
        <p:sp>
          <p:nvSpPr>
            <p:cNvPr id="110" name="Oval 109">
              <a:extLst>
                <a:ext uri="{FF2B5EF4-FFF2-40B4-BE49-F238E27FC236}">
                  <a16:creationId xmlns:a16="http://schemas.microsoft.com/office/drawing/2014/main" id="{AC45C26A-BB53-2049-BD43-546E138B52F7}"/>
                </a:ext>
              </a:extLst>
            </p:cNvPr>
            <p:cNvSpPr/>
            <p:nvPr/>
          </p:nvSpPr>
          <p:spPr>
            <a:xfrm>
              <a:off x="3485356" y="1056501"/>
              <a:ext cx="617538" cy="617538"/>
            </a:xfrm>
            <a:prstGeom prst="ellipse">
              <a:avLst/>
            </a:prstGeom>
            <a:solidFill>
              <a:srgbClr val="191919"/>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111" name="Picture 110">
              <a:extLst>
                <a:ext uri="{FF2B5EF4-FFF2-40B4-BE49-F238E27FC236}">
                  <a16:creationId xmlns:a16="http://schemas.microsoft.com/office/drawing/2014/main" id="{5BBC6E86-48E5-7449-B8E3-377A8F0A0CEE}"/>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52044" y="1142081"/>
              <a:ext cx="284162" cy="402562"/>
            </a:xfrm>
            <a:prstGeom prst="rect">
              <a:avLst/>
            </a:prstGeom>
          </p:spPr>
        </p:pic>
      </p:grpSp>
      <p:pic>
        <p:nvPicPr>
          <p:cNvPr id="112" name="Picture 111">
            <a:extLst>
              <a:ext uri="{FF2B5EF4-FFF2-40B4-BE49-F238E27FC236}">
                <a16:creationId xmlns:a16="http://schemas.microsoft.com/office/drawing/2014/main" id="{6C9E5B76-50DC-D146-9DB4-7FD89A69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295" y="735243"/>
            <a:ext cx="1182200" cy="771713"/>
          </a:xfrm>
          <a:prstGeom prst="rect">
            <a:avLst/>
          </a:prstGeom>
        </p:spPr>
      </p:pic>
    </p:spTree>
    <p:extLst>
      <p:ext uri="{BB962C8B-B14F-4D97-AF65-F5344CB8AC3E}">
        <p14:creationId xmlns:p14="http://schemas.microsoft.com/office/powerpoint/2010/main" val="108341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500"/>
                                        <p:tgtEl>
                                          <p:spTgt spid="7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0"/>
                                        </p:tgtEl>
                                        <p:attrNameLst>
                                          <p:attrName>style.visibility</p:attrName>
                                        </p:attrNameLst>
                                      </p:cBhvr>
                                      <p:to>
                                        <p:strVal val="visible"/>
                                      </p:to>
                                    </p:set>
                                    <p:animEffect transition="in" filter="fade">
                                      <p:cBhvr>
                                        <p:cTn id="26" dur="500"/>
                                        <p:tgtEl>
                                          <p:spTgt spid="9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animEffect transition="in" filter="fade">
                                      <p:cBhvr>
                                        <p:cTn id="31" dur="500"/>
                                        <p:tgtEl>
                                          <p:spTgt spid="8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500"/>
                                        <p:tgtEl>
                                          <p:spTgt spid="10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00"/>
                                        </p:tgtEl>
                                        <p:attrNameLst>
                                          <p:attrName>style.visibility</p:attrName>
                                        </p:attrNameLst>
                                      </p:cBhvr>
                                      <p:to>
                                        <p:strVal val="visible"/>
                                      </p:to>
                                    </p:set>
                                    <p:animEffect transition="in" filter="fade">
                                      <p:cBhvr>
                                        <p:cTn id="44" dur="500"/>
                                        <p:tgtEl>
                                          <p:spTgt spid="10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9"/>
                                        </p:tgtEl>
                                        <p:attrNameLst>
                                          <p:attrName>style.visibility</p:attrName>
                                        </p:attrNameLst>
                                      </p:cBhvr>
                                      <p:to>
                                        <p:strVal val="visible"/>
                                      </p:to>
                                    </p:set>
                                    <p:animEffect transition="in" filter="fade">
                                      <p:cBhvr>
                                        <p:cTn id="49" dur="500"/>
                                        <p:tgtEl>
                                          <p:spTgt spid="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fade">
                                      <p:cBhvr>
                                        <p:cTn id="57" dur="500"/>
                                        <p:tgtEl>
                                          <p:spTgt spid="9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animEffect transition="in" filter="fade">
                                      <p:cBhvr>
                                        <p:cTn id="60" dur="500"/>
                                        <p:tgtEl>
                                          <p:spTgt spid="9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96"/>
                                        </p:tgtEl>
                                        <p:attrNameLst>
                                          <p:attrName>style.visibility</p:attrName>
                                        </p:attrNameLst>
                                      </p:cBhvr>
                                      <p:to>
                                        <p:strVal val="visible"/>
                                      </p:to>
                                    </p:set>
                                    <p:animEffect transition="in" filter="fade">
                                      <p:cBhvr>
                                        <p:cTn id="65" dur="500"/>
                                        <p:tgtEl>
                                          <p:spTgt spid="9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8"/>
                                        </p:tgtEl>
                                        <p:attrNameLst>
                                          <p:attrName>style.visibility</p:attrName>
                                        </p:attrNameLst>
                                      </p:cBhvr>
                                      <p:to>
                                        <p:strVal val="visible"/>
                                      </p:to>
                                    </p:set>
                                    <p:animEffect transition="in" filter="fade">
                                      <p:cBhvr>
                                        <p:cTn id="68" dur="500"/>
                                        <p:tgtEl>
                                          <p:spTgt spid="9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84"/>
                                        </p:tgtEl>
                                        <p:attrNameLst>
                                          <p:attrName>style.visibility</p:attrName>
                                        </p:attrNameLst>
                                      </p:cBhvr>
                                      <p:to>
                                        <p:strVal val="visible"/>
                                      </p:to>
                                    </p:set>
                                    <p:animEffect transition="in" filter="fade">
                                      <p:cBhvr>
                                        <p:cTn id="73" dur="500"/>
                                        <p:tgtEl>
                                          <p:spTgt spid="8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6"/>
                                        </p:tgtEl>
                                        <p:attrNameLst>
                                          <p:attrName>style.visibility</p:attrName>
                                        </p:attrNameLst>
                                      </p:cBhvr>
                                      <p:to>
                                        <p:strVal val="visible"/>
                                      </p:to>
                                    </p:set>
                                    <p:animEffect transition="in" filter="fade">
                                      <p:cBhvr>
                                        <p:cTn id="76" dur="500"/>
                                        <p:tgtEl>
                                          <p:spTgt spid="86"/>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85"/>
                                        </p:tgtEl>
                                        <p:attrNameLst>
                                          <p:attrName>style.visibility</p:attrName>
                                        </p:attrNameLst>
                                      </p:cBhvr>
                                      <p:to>
                                        <p:strVal val="visible"/>
                                      </p:to>
                                    </p:set>
                                    <p:animEffect transition="in" filter="fade">
                                      <p:cBhvr>
                                        <p:cTn id="81" dur="500"/>
                                        <p:tgtEl>
                                          <p:spTgt spid="8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7"/>
                                        </p:tgtEl>
                                        <p:attrNameLst>
                                          <p:attrName>style.visibility</p:attrName>
                                        </p:attrNameLst>
                                      </p:cBhvr>
                                      <p:to>
                                        <p:strVal val="visible"/>
                                      </p:to>
                                    </p:set>
                                    <p:animEffect transition="in" filter="fade">
                                      <p:cBhvr>
                                        <p:cTn id="8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3" grpId="0" animBg="1"/>
      <p:bldP spid="86" grpId="0"/>
      <p:bldP spid="87" grpId="0"/>
      <p:bldP spid="90" grpId="0"/>
      <p:bldP spid="91" grpId="0"/>
      <p:bldP spid="97" grpId="0"/>
      <p:bldP spid="98" grpId="0"/>
      <p:bldP spid="99" grpId="0" animBg="1"/>
      <p:bldP spid="10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330149B-D82B-F54F-ABDA-68B5B9BA9C66}"/>
              </a:ext>
            </a:extLst>
          </p:cNvPr>
          <p:cNvSpPr/>
          <p:nvPr/>
        </p:nvSpPr>
        <p:spPr>
          <a:xfrm>
            <a:off x="408311"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Kubernetes Network Policies enforce network security rules</a:t>
            </a:r>
          </a:p>
        </p:txBody>
      </p:sp>
      <p:sp>
        <p:nvSpPr>
          <p:cNvPr id="11" name="Rectangle 10">
            <a:extLst>
              <a:ext uri="{FF2B5EF4-FFF2-40B4-BE49-F238E27FC236}">
                <a16:creationId xmlns:a16="http://schemas.microsoft.com/office/drawing/2014/main" id="{8F7484E5-6EED-0D4C-B91F-22E5E7EC81B0}"/>
              </a:ext>
            </a:extLst>
          </p:cNvPr>
          <p:cNvSpPr/>
          <p:nvPr/>
        </p:nvSpPr>
        <p:spPr>
          <a:xfrm>
            <a:off x="3293238"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600" dirty="0">
                <a:solidFill>
                  <a:schemeClr val="tx1"/>
                </a:solidFill>
                <a:latin typeface="Arial" panose="020B0604020202020204" pitchFamily="34" charset="0"/>
                <a:cs typeface="Arial" panose="020B0604020202020204" pitchFamily="34" charset="0"/>
              </a:rPr>
              <a:t>Calico is </a:t>
            </a:r>
            <a:r>
              <a:rPr lang="en-US" sz="1600" dirty="0">
                <a:solidFill>
                  <a:schemeClr val="tx1"/>
                </a:solidFill>
                <a:latin typeface="Arial" panose="020B0604020202020204" pitchFamily="34" charset="0"/>
                <a:cs typeface="Arial" panose="020B0604020202020204" pitchFamily="34" charset="0"/>
              </a:rPr>
              <a:t>the </a:t>
            </a:r>
            <a:r>
              <a:rPr lang="en" sz="1600" dirty="0">
                <a:solidFill>
                  <a:schemeClr val="tx1"/>
                </a:solidFill>
                <a:latin typeface="Arial" panose="020B0604020202020204" pitchFamily="34" charset="0"/>
                <a:cs typeface="Arial" panose="020B0604020202020204" pitchFamily="34" charset="0"/>
              </a:rPr>
              <a:t>leading implementation</a:t>
            </a:r>
            <a:r>
              <a:rPr lang="en-US" sz="1600" dirty="0">
                <a:solidFill>
                  <a:schemeClr val="tx1"/>
                </a:solidFill>
                <a:latin typeface="Arial" panose="020B0604020202020204" pitchFamily="34" charset="0"/>
                <a:cs typeface="Arial" panose="020B0604020202020204" pitchFamily="34" charset="0"/>
              </a:rPr>
              <a:t> of the network policy API </a:t>
            </a:r>
          </a:p>
        </p:txBody>
      </p:sp>
      <p:sp>
        <p:nvSpPr>
          <p:cNvPr id="12" name="Rectangle 11">
            <a:extLst>
              <a:ext uri="{FF2B5EF4-FFF2-40B4-BE49-F238E27FC236}">
                <a16:creationId xmlns:a16="http://schemas.microsoft.com/office/drawing/2014/main" id="{E140D5C8-353E-3640-BE17-610530728F5C}"/>
              </a:ext>
            </a:extLst>
          </p:cNvPr>
          <p:cNvSpPr/>
          <p:nvPr/>
        </p:nvSpPr>
        <p:spPr>
          <a:xfrm>
            <a:off x="6178165"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600" dirty="0">
                <a:solidFill>
                  <a:schemeClr val="tx1"/>
                </a:solidFill>
                <a:latin typeface="Arial" panose="020B0604020202020204" pitchFamily="34" charset="0"/>
                <a:cs typeface="Arial" panose="020B0604020202020204" pitchFamily="34" charset="0"/>
              </a:rPr>
              <a:t>Open source, active development (&gt;100 contributors)</a:t>
            </a:r>
          </a:p>
        </p:txBody>
      </p:sp>
      <p:sp>
        <p:nvSpPr>
          <p:cNvPr id="14" name="Rectangle 13">
            <a:extLst>
              <a:ext uri="{FF2B5EF4-FFF2-40B4-BE49-F238E27FC236}">
                <a16:creationId xmlns:a16="http://schemas.microsoft.com/office/drawing/2014/main" id="{C4B75C36-714D-504B-B54A-39A41E7C5922}"/>
              </a:ext>
            </a:extLst>
          </p:cNvPr>
          <p:cNvSpPr/>
          <p:nvPr/>
        </p:nvSpPr>
        <p:spPr>
          <a:xfrm>
            <a:off x="9063091" y="4237608"/>
            <a:ext cx="2670175" cy="9114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 sz="1600" dirty="0">
                <a:solidFill>
                  <a:schemeClr val="tx1"/>
                </a:solidFill>
                <a:latin typeface="Arial" panose="020B0604020202020204" pitchFamily="34" charset="0"/>
                <a:cs typeface="Arial" panose="020B0604020202020204" pitchFamily="34" charset="0"/>
              </a:rPr>
              <a:t>Commercial support available from Tigera</a:t>
            </a:r>
          </a:p>
        </p:txBody>
      </p:sp>
      <p:pic>
        <p:nvPicPr>
          <p:cNvPr id="15" name="Picture 14">
            <a:extLst>
              <a:ext uri="{FF2B5EF4-FFF2-40B4-BE49-F238E27FC236}">
                <a16:creationId xmlns:a16="http://schemas.microsoft.com/office/drawing/2014/main" id="{84C79E89-449F-554C-8E2B-E156413DB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653" y="405850"/>
            <a:ext cx="2713833" cy="517185"/>
          </a:xfrm>
          <a:prstGeom prst="rect">
            <a:avLst/>
          </a:prstGeom>
        </p:spPr>
      </p:pic>
      <p:sp>
        <p:nvSpPr>
          <p:cNvPr id="16" name="Freeform 6">
            <a:extLst>
              <a:ext uri="{FF2B5EF4-FFF2-40B4-BE49-F238E27FC236}">
                <a16:creationId xmlns:a16="http://schemas.microsoft.com/office/drawing/2014/main" id="{A7CB25BB-6B71-114F-9F78-E91EB351B83E}"/>
              </a:ext>
            </a:extLst>
          </p:cNvPr>
          <p:cNvSpPr>
            <a:spLocks noChangeAspect="1"/>
          </p:cNvSpPr>
          <p:nvPr/>
        </p:nvSpPr>
        <p:spPr bwMode="auto">
          <a:xfrm>
            <a:off x="9925155" y="2886615"/>
            <a:ext cx="946045" cy="866173"/>
          </a:xfrm>
          <a:custGeom>
            <a:avLst/>
            <a:gdLst>
              <a:gd name="T0" fmla="*/ 356 w 356"/>
              <a:gd name="T1" fmla="*/ 162 h 326"/>
              <a:gd name="T2" fmla="*/ 308 w 356"/>
              <a:gd name="T3" fmla="*/ 94 h 326"/>
              <a:gd name="T4" fmla="*/ 178 w 356"/>
              <a:gd name="T5" fmla="*/ 0 h 326"/>
              <a:gd name="T6" fmla="*/ 48 w 356"/>
              <a:gd name="T7" fmla="*/ 94 h 326"/>
              <a:gd name="T8" fmla="*/ 0 w 356"/>
              <a:gd name="T9" fmla="*/ 162 h 326"/>
              <a:gd name="T10" fmla="*/ 72 w 356"/>
              <a:gd name="T11" fmla="*/ 233 h 326"/>
              <a:gd name="T12" fmla="*/ 72 w 356"/>
              <a:gd name="T13" fmla="*/ 103 h 326"/>
              <a:gd name="T14" fmla="*/ 178 w 356"/>
              <a:gd name="T15" fmla="*/ 25 h 326"/>
              <a:gd name="T16" fmla="*/ 284 w 356"/>
              <a:gd name="T17" fmla="*/ 102 h 326"/>
              <a:gd name="T18" fmla="*/ 284 w 356"/>
              <a:gd name="T19" fmla="*/ 224 h 326"/>
              <a:gd name="T20" fmla="*/ 210 w 356"/>
              <a:gd name="T21" fmla="*/ 296 h 326"/>
              <a:gd name="T22" fmla="*/ 189 w 356"/>
              <a:gd name="T23" fmla="*/ 282 h 326"/>
              <a:gd name="T24" fmla="*/ 167 w 356"/>
              <a:gd name="T25" fmla="*/ 304 h 326"/>
              <a:gd name="T26" fmla="*/ 189 w 356"/>
              <a:gd name="T27" fmla="*/ 326 h 326"/>
              <a:gd name="T28" fmla="*/ 210 w 356"/>
              <a:gd name="T29" fmla="*/ 311 h 326"/>
              <a:gd name="T30" fmla="*/ 297 w 356"/>
              <a:gd name="T31" fmla="*/ 232 h 326"/>
              <a:gd name="T32" fmla="*/ 356 w 356"/>
              <a:gd name="T33" fmla="*/ 16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6" h="326">
                <a:moveTo>
                  <a:pt x="356" y="162"/>
                </a:moveTo>
                <a:cubicBezTo>
                  <a:pt x="356" y="130"/>
                  <a:pt x="336" y="104"/>
                  <a:pt x="308" y="94"/>
                </a:cubicBezTo>
                <a:cubicBezTo>
                  <a:pt x="290" y="40"/>
                  <a:pt x="239" y="0"/>
                  <a:pt x="178" y="0"/>
                </a:cubicBezTo>
                <a:cubicBezTo>
                  <a:pt x="118" y="0"/>
                  <a:pt x="66" y="39"/>
                  <a:pt x="48" y="94"/>
                </a:cubicBezTo>
                <a:cubicBezTo>
                  <a:pt x="20" y="104"/>
                  <a:pt x="0" y="130"/>
                  <a:pt x="0" y="162"/>
                </a:cubicBezTo>
                <a:cubicBezTo>
                  <a:pt x="0" y="201"/>
                  <a:pt x="32" y="233"/>
                  <a:pt x="72" y="233"/>
                </a:cubicBezTo>
                <a:cubicBezTo>
                  <a:pt x="72" y="103"/>
                  <a:pt x="72" y="103"/>
                  <a:pt x="72" y="103"/>
                </a:cubicBezTo>
                <a:cubicBezTo>
                  <a:pt x="86" y="57"/>
                  <a:pt x="128" y="25"/>
                  <a:pt x="178" y="25"/>
                </a:cubicBezTo>
                <a:cubicBezTo>
                  <a:pt x="228" y="25"/>
                  <a:pt x="270" y="57"/>
                  <a:pt x="284" y="102"/>
                </a:cubicBezTo>
                <a:cubicBezTo>
                  <a:pt x="284" y="224"/>
                  <a:pt x="284" y="224"/>
                  <a:pt x="284" y="224"/>
                </a:cubicBezTo>
                <a:cubicBezTo>
                  <a:pt x="279" y="235"/>
                  <a:pt x="249" y="295"/>
                  <a:pt x="210" y="296"/>
                </a:cubicBezTo>
                <a:cubicBezTo>
                  <a:pt x="207" y="288"/>
                  <a:pt x="199" y="282"/>
                  <a:pt x="189" y="282"/>
                </a:cubicBezTo>
                <a:cubicBezTo>
                  <a:pt x="177" y="282"/>
                  <a:pt x="167" y="292"/>
                  <a:pt x="167" y="304"/>
                </a:cubicBezTo>
                <a:cubicBezTo>
                  <a:pt x="167" y="316"/>
                  <a:pt x="177" y="326"/>
                  <a:pt x="189" y="326"/>
                </a:cubicBezTo>
                <a:cubicBezTo>
                  <a:pt x="199" y="326"/>
                  <a:pt x="207" y="320"/>
                  <a:pt x="210" y="311"/>
                </a:cubicBezTo>
                <a:cubicBezTo>
                  <a:pt x="257" y="310"/>
                  <a:pt x="290" y="247"/>
                  <a:pt x="297" y="232"/>
                </a:cubicBezTo>
                <a:cubicBezTo>
                  <a:pt x="331" y="226"/>
                  <a:pt x="356" y="197"/>
                  <a:pt x="356" y="162"/>
                </a:cubicBezTo>
                <a:close/>
              </a:path>
            </a:pathLst>
          </a:custGeom>
          <a:solidFill>
            <a:schemeClr val="accent1"/>
          </a:solidFill>
          <a:ln>
            <a:noFill/>
          </a:ln>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nvGrpSpPr>
          <p:cNvPr id="17" name="Group 539">
            <a:extLst>
              <a:ext uri="{FF2B5EF4-FFF2-40B4-BE49-F238E27FC236}">
                <a16:creationId xmlns:a16="http://schemas.microsoft.com/office/drawing/2014/main" id="{5E950FA3-557F-244A-95C8-F5DDE1F1E332}"/>
              </a:ext>
            </a:extLst>
          </p:cNvPr>
          <p:cNvGrpSpPr>
            <a:grpSpLocks noChangeAspect="1"/>
          </p:cNvGrpSpPr>
          <p:nvPr/>
        </p:nvGrpSpPr>
        <p:grpSpPr bwMode="auto">
          <a:xfrm>
            <a:off x="6816709" y="2708956"/>
            <a:ext cx="1393083" cy="1019656"/>
            <a:chOff x="1484" y="1333"/>
            <a:chExt cx="1869" cy="1368"/>
          </a:xfrm>
          <a:solidFill>
            <a:schemeClr val="accent2"/>
          </a:solidFill>
        </p:grpSpPr>
        <p:sp>
          <p:nvSpPr>
            <p:cNvPr id="18" name="Freeform 540">
              <a:extLst>
                <a:ext uri="{FF2B5EF4-FFF2-40B4-BE49-F238E27FC236}">
                  <a16:creationId xmlns:a16="http://schemas.microsoft.com/office/drawing/2014/main" id="{5F904630-E1FC-4B40-9D95-7020462942B7}"/>
                </a:ext>
              </a:extLst>
            </p:cNvPr>
            <p:cNvSpPr>
              <a:spLocks noEditPoints="1"/>
            </p:cNvSpPr>
            <p:nvPr/>
          </p:nvSpPr>
          <p:spPr bwMode="auto">
            <a:xfrm>
              <a:off x="1675" y="1333"/>
              <a:ext cx="1502" cy="984"/>
            </a:xfrm>
            <a:custGeom>
              <a:avLst/>
              <a:gdLst>
                <a:gd name="T0" fmla="*/ 1502 w 1502"/>
                <a:gd name="T1" fmla="*/ 984 h 984"/>
                <a:gd name="T2" fmla="*/ 0 w 1502"/>
                <a:gd name="T3" fmla="*/ 984 h 984"/>
                <a:gd name="T4" fmla="*/ 0 w 1502"/>
                <a:gd name="T5" fmla="*/ 0 h 984"/>
                <a:gd name="T6" fmla="*/ 1502 w 1502"/>
                <a:gd name="T7" fmla="*/ 0 h 984"/>
                <a:gd name="T8" fmla="*/ 1502 w 1502"/>
                <a:gd name="T9" fmla="*/ 984 h 984"/>
                <a:gd name="T10" fmla="*/ 12 w 1502"/>
                <a:gd name="T11" fmla="*/ 972 h 984"/>
                <a:gd name="T12" fmla="*/ 1489 w 1502"/>
                <a:gd name="T13" fmla="*/ 972 h 984"/>
                <a:gd name="T14" fmla="*/ 1489 w 1502"/>
                <a:gd name="T15" fmla="*/ 12 h 984"/>
                <a:gd name="T16" fmla="*/ 12 w 1502"/>
                <a:gd name="T17" fmla="*/ 12 h 984"/>
                <a:gd name="T18" fmla="*/ 12 w 1502"/>
                <a:gd name="T19" fmla="*/ 972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2" h="984">
                  <a:moveTo>
                    <a:pt x="1502" y="984"/>
                  </a:moveTo>
                  <a:lnTo>
                    <a:pt x="0" y="984"/>
                  </a:lnTo>
                  <a:lnTo>
                    <a:pt x="0" y="0"/>
                  </a:lnTo>
                  <a:lnTo>
                    <a:pt x="1502" y="0"/>
                  </a:lnTo>
                  <a:lnTo>
                    <a:pt x="1502" y="984"/>
                  </a:lnTo>
                  <a:close/>
                  <a:moveTo>
                    <a:pt x="12" y="972"/>
                  </a:moveTo>
                  <a:lnTo>
                    <a:pt x="1489" y="972"/>
                  </a:lnTo>
                  <a:lnTo>
                    <a:pt x="1489" y="12"/>
                  </a:lnTo>
                  <a:lnTo>
                    <a:pt x="12" y="12"/>
                  </a:lnTo>
                  <a:lnTo>
                    <a:pt x="12" y="972"/>
                  </a:lnTo>
                  <a:close/>
                </a:path>
              </a:pathLst>
            </a:custGeom>
            <a:grpFill/>
            <a:ln w="1270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19" name="Freeform 541">
              <a:extLst>
                <a:ext uri="{FF2B5EF4-FFF2-40B4-BE49-F238E27FC236}">
                  <a16:creationId xmlns:a16="http://schemas.microsoft.com/office/drawing/2014/main" id="{68823AF3-CFBD-1849-85FC-63010CE34B08}"/>
                </a:ext>
              </a:extLst>
            </p:cNvPr>
            <p:cNvSpPr>
              <a:spLocks noEditPoints="1"/>
            </p:cNvSpPr>
            <p:nvPr/>
          </p:nvSpPr>
          <p:spPr bwMode="auto">
            <a:xfrm>
              <a:off x="1484" y="2305"/>
              <a:ext cx="1869" cy="396"/>
            </a:xfrm>
            <a:custGeom>
              <a:avLst/>
              <a:gdLst>
                <a:gd name="T0" fmla="*/ 1869 w 1869"/>
                <a:gd name="T1" fmla="*/ 396 h 396"/>
                <a:gd name="T2" fmla="*/ 0 w 1869"/>
                <a:gd name="T3" fmla="*/ 396 h 396"/>
                <a:gd name="T4" fmla="*/ 193 w 1869"/>
                <a:gd name="T5" fmla="*/ 0 h 396"/>
                <a:gd name="T6" fmla="*/ 1690 w 1869"/>
                <a:gd name="T7" fmla="*/ 0 h 396"/>
                <a:gd name="T8" fmla="*/ 1869 w 1869"/>
                <a:gd name="T9" fmla="*/ 396 h 396"/>
                <a:gd name="T10" fmla="*/ 19 w 1869"/>
                <a:gd name="T11" fmla="*/ 383 h 396"/>
                <a:gd name="T12" fmla="*/ 1849 w 1869"/>
                <a:gd name="T13" fmla="*/ 383 h 396"/>
                <a:gd name="T14" fmla="*/ 1683 w 1869"/>
                <a:gd name="T15" fmla="*/ 12 h 396"/>
                <a:gd name="T16" fmla="*/ 201 w 1869"/>
                <a:gd name="T17" fmla="*/ 12 h 396"/>
                <a:gd name="T18" fmla="*/ 19 w 1869"/>
                <a:gd name="T19" fmla="*/ 38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9" h="396">
                  <a:moveTo>
                    <a:pt x="1869" y="396"/>
                  </a:moveTo>
                  <a:lnTo>
                    <a:pt x="0" y="396"/>
                  </a:lnTo>
                  <a:lnTo>
                    <a:pt x="193" y="0"/>
                  </a:lnTo>
                  <a:lnTo>
                    <a:pt x="1690" y="0"/>
                  </a:lnTo>
                  <a:lnTo>
                    <a:pt x="1869" y="396"/>
                  </a:lnTo>
                  <a:close/>
                  <a:moveTo>
                    <a:pt x="19" y="383"/>
                  </a:moveTo>
                  <a:lnTo>
                    <a:pt x="1849" y="383"/>
                  </a:lnTo>
                  <a:lnTo>
                    <a:pt x="1683" y="12"/>
                  </a:lnTo>
                  <a:lnTo>
                    <a:pt x="201" y="12"/>
                  </a:lnTo>
                  <a:lnTo>
                    <a:pt x="19" y="383"/>
                  </a:lnTo>
                  <a:close/>
                </a:path>
              </a:pathLst>
            </a:custGeom>
            <a:grpFill/>
            <a:ln w="1270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20" name="Freeform 542">
              <a:extLst>
                <a:ext uri="{FF2B5EF4-FFF2-40B4-BE49-F238E27FC236}">
                  <a16:creationId xmlns:a16="http://schemas.microsoft.com/office/drawing/2014/main" id="{271C7C12-970C-CA47-BB0C-B2D39C67E60F}"/>
                </a:ext>
              </a:extLst>
            </p:cNvPr>
            <p:cNvSpPr>
              <a:spLocks/>
            </p:cNvSpPr>
            <p:nvPr/>
          </p:nvSpPr>
          <p:spPr bwMode="auto">
            <a:xfrm>
              <a:off x="2126" y="2541"/>
              <a:ext cx="596" cy="156"/>
            </a:xfrm>
            <a:custGeom>
              <a:avLst/>
              <a:gdLst>
                <a:gd name="T0" fmla="*/ 11 w 596"/>
                <a:gd name="T1" fmla="*/ 156 h 156"/>
                <a:gd name="T2" fmla="*/ 0 w 596"/>
                <a:gd name="T3" fmla="*/ 152 h 156"/>
                <a:gd name="T4" fmla="*/ 47 w 596"/>
                <a:gd name="T5" fmla="*/ 0 h 156"/>
                <a:gd name="T6" fmla="*/ 548 w 596"/>
                <a:gd name="T7" fmla="*/ 0 h 156"/>
                <a:gd name="T8" fmla="*/ 596 w 596"/>
                <a:gd name="T9" fmla="*/ 152 h 156"/>
                <a:gd name="T10" fmla="*/ 583 w 596"/>
                <a:gd name="T11" fmla="*/ 156 h 156"/>
                <a:gd name="T12" fmla="*/ 539 w 596"/>
                <a:gd name="T13" fmla="*/ 12 h 156"/>
                <a:gd name="T14" fmla="*/ 56 w 596"/>
                <a:gd name="T15" fmla="*/ 12 h 156"/>
                <a:gd name="T16" fmla="*/ 11 w 596"/>
                <a:gd name="T17"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6" h="156">
                  <a:moveTo>
                    <a:pt x="11" y="156"/>
                  </a:moveTo>
                  <a:lnTo>
                    <a:pt x="0" y="152"/>
                  </a:lnTo>
                  <a:lnTo>
                    <a:pt x="47" y="0"/>
                  </a:lnTo>
                  <a:lnTo>
                    <a:pt x="548" y="0"/>
                  </a:lnTo>
                  <a:lnTo>
                    <a:pt x="596" y="152"/>
                  </a:lnTo>
                  <a:lnTo>
                    <a:pt x="583" y="156"/>
                  </a:lnTo>
                  <a:lnTo>
                    <a:pt x="539" y="12"/>
                  </a:lnTo>
                  <a:lnTo>
                    <a:pt x="56" y="12"/>
                  </a:lnTo>
                  <a:lnTo>
                    <a:pt x="11" y="156"/>
                  </a:lnTo>
                  <a:close/>
                </a:path>
              </a:pathLst>
            </a:custGeom>
            <a:grpFill/>
            <a:ln w="12700">
              <a:solidFill>
                <a:schemeClr val="accent1"/>
              </a:solidFill>
              <a:round/>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1" name="Freeform 543">
              <a:extLst>
                <a:ext uri="{FF2B5EF4-FFF2-40B4-BE49-F238E27FC236}">
                  <a16:creationId xmlns:a16="http://schemas.microsoft.com/office/drawing/2014/main" id="{A27117D7-B97D-C043-B2B8-C18DAC46698B}"/>
                </a:ext>
              </a:extLst>
            </p:cNvPr>
            <p:cNvSpPr>
              <a:spLocks noEditPoints="1"/>
            </p:cNvSpPr>
            <p:nvPr/>
          </p:nvSpPr>
          <p:spPr bwMode="auto">
            <a:xfrm>
              <a:off x="1909" y="1526"/>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2" name="Freeform 544">
              <a:extLst>
                <a:ext uri="{FF2B5EF4-FFF2-40B4-BE49-F238E27FC236}">
                  <a16:creationId xmlns:a16="http://schemas.microsoft.com/office/drawing/2014/main" id="{AB5F1ED1-E2B8-284A-80B5-BB08BED51BAE}"/>
                </a:ext>
              </a:extLst>
            </p:cNvPr>
            <p:cNvSpPr>
              <a:spLocks/>
            </p:cNvSpPr>
            <p:nvPr/>
          </p:nvSpPr>
          <p:spPr bwMode="auto">
            <a:xfrm>
              <a:off x="1960" y="1526"/>
              <a:ext cx="19" cy="58"/>
            </a:xfrm>
            <a:custGeom>
              <a:avLst/>
              <a:gdLst>
                <a:gd name="T0" fmla="*/ 12 w 19"/>
                <a:gd name="T1" fmla="*/ 8 h 58"/>
                <a:gd name="T2" fmla="*/ 12 w 19"/>
                <a:gd name="T3" fmla="*/ 8 h 58"/>
                <a:gd name="T4" fmla="*/ 2 w 19"/>
                <a:gd name="T5" fmla="*/ 14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4"/>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3" name="Freeform 545">
              <a:extLst>
                <a:ext uri="{FF2B5EF4-FFF2-40B4-BE49-F238E27FC236}">
                  <a16:creationId xmlns:a16="http://schemas.microsoft.com/office/drawing/2014/main" id="{A967B648-6F6A-BF48-A612-6D6DA93FE01F}"/>
                </a:ext>
              </a:extLst>
            </p:cNvPr>
            <p:cNvSpPr>
              <a:spLocks/>
            </p:cNvSpPr>
            <p:nvPr/>
          </p:nvSpPr>
          <p:spPr bwMode="auto">
            <a:xfrm>
              <a:off x="2005" y="1526"/>
              <a:ext cx="20" cy="58"/>
            </a:xfrm>
            <a:custGeom>
              <a:avLst/>
              <a:gdLst>
                <a:gd name="T0" fmla="*/ 13 w 20"/>
                <a:gd name="T1" fmla="*/ 8 h 58"/>
                <a:gd name="T2" fmla="*/ 13 w 20"/>
                <a:gd name="T3" fmla="*/ 8 h 58"/>
                <a:gd name="T4" fmla="*/ 3 w 20"/>
                <a:gd name="T5" fmla="*/ 14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4"/>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4" name="Freeform 546">
              <a:extLst>
                <a:ext uri="{FF2B5EF4-FFF2-40B4-BE49-F238E27FC236}">
                  <a16:creationId xmlns:a16="http://schemas.microsoft.com/office/drawing/2014/main" id="{A5EFB8F7-883B-4546-BD9F-959DDE901F09}"/>
                </a:ext>
              </a:extLst>
            </p:cNvPr>
            <p:cNvSpPr>
              <a:spLocks noEditPoints="1"/>
            </p:cNvSpPr>
            <p:nvPr/>
          </p:nvSpPr>
          <p:spPr bwMode="auto">
            <a:xfrm>
              <a:off x="2045" y="1526"/>
              <a:ext cx="39"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1"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5" name="Freeform 547">
              <a:extLst>
                <a:ext uri="{FF2B5EF4-FFF2-40B4-BE49-F238E27FC236}">
                  <a16:creationId xmlns:a16="http://schemas.microsoft.com/office/drawing/2014/main" id="{312ACFE1-C3E7-BE4B-A1D9-112B9E55BA4E}"/>
                </a:ext>
              </a:extLst>
            </p:cNvPr>
            <p:cNvSpPr>
              <a:spLocks/>
            </p:cNvSpPr>
            <p:nvPr/>
          </p:nvSpPr>
          <p:spPr bwMode="auto">
            <a:xfrm>
              <a:off x="2097" y="1526"/>
              <a:ext cx="19" cy="58"/>
            </a:xfrm>
            <a:custGeom>
              <a:avLst/>
              <a:gdLst>
                <a:gd name="T0" fmla="*/ 12 w 19"/>
                <a:gd name="T1" fmla="*/ 8 h 58"/>
                <a:gd name="T2" fmla="*/ 12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1" y="14"/>
                  </a:lnTo>
                  <a:lnTo>
                    <a:pt x="0" y="8"/>
                  </a:lnTo>
                  <a:lnTo>
                    <a:pt x="12"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6" name="Freeform 548">
              <a:extLst>
                <a:ext uri="{FF2B5EF4-FFF2-40B4-BE49-F238E27FC236}">
                  <a16:creationId xmlns:a16="http://schemas.microsoft.com/office/drawing/2014/main" id="{6EB64B64-04E4-0249-92DA-F50E2042606E}"/>
                </a:ext>
              </a:extLst>
            </p:cNvPr>
            <p:cNvSpPr>
              <a:spLocks/>
            </p:cNvSpPr>
            <p:nvPr/>
          </p:nvSpPr>
          <p:spPr bwMode="auto">
            <a:xfrm>
              <a:off x="2142" y="1526"/>
              <a:ext cx="20" cy="58"/>
            </a:xfrm>
            <a:custGeom>
              <a:avLst/>
              <a:gdLst>
                <a:gd name="T0" fmla="*/ 12 w 20"/>
                <a:gd name="T1" fmla="*/ 8 h 58"/>
                <a:gd name="T2" fmla="*/ 12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7" name="Freeform 549">
              <a:extLst>
                <a:ext uri="{FF2B5EF4-FFF2-40B4-BE49-F238E27FC236}">
                  <a16:creationId xmlns:a16="http://schemas.microsoft.com/office/drawing/2014/main" id="{F128D06B-5764-9146-9E71-BDE81595A3DC}"/>
                </a:ext>
              </a:extLst>
            </p:cNvPr>
            <p:cNvSpPr>
              <a:spLocks/>
            </p:cNvSpPr>
            <p:nvPr/>
          </p:nvSpPr>
          <p:spPr bwMode="auto">
            <a:xfrm>
              <a:off x="2188"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8" name="Freeform 550">
              <a:extLst>
                <a:ext uri="{FF2B5EF4-FFF2-40B4-BE49-F238E27FC236}">
                  <a16:creationId xmlns:a16="http://schemas.microsoft.com/office/drawing/2014/main" id="{16216F7F-8D4B-8747-BEA1-D2D894251504}"/>
                </a:ext>
              </a:extLst>
            </p:cNvPr>
            <p:cNvSpPr>
              <a:spLocks noEditPoints="1"/>
            </p:cNvSpPr>
            <p:nvPr/>
          </p:nvSpPr>
          <p:spPr bwMode="auto">
            <a:xfrm>
              <a:off x="2227" y="1526"/>
              <a:ext cx="40" cy="59"/>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39"/>
                    <a:pt x="0" y="24"/>
                  </a:cubicBezTo>
                  <a:cubicBezTo>
                    <a:pt x="0" y="8"/>
                    <a:pt x="7" y="0"/>
                    <a:pt x="16" y="0"/>
                  </a:cubicBezTo>
                  <a:cubicBezTo>
                    <a:pt x="26" y="0"/>
                    <a:pt x="32" y="8"/>
                    <a:pt x="32" y="23"/>
                  </a:cubicBezTo>
                  <a:close/>
                  <a:moveTo>
                    <a:pt x="7" y="24"/>
                  </a:moveTo>
                  <a:cubicBezTo>
                    <a:pt x="7" y="36"/>
                    <a:pt x="10" y="43"/>
                    <a:pt x="16" y="43"/>
                  </a:cubicBezTo>
                  <a:cubicBezTo>
                    <a:pt x="22"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29" name="Freeform 551">
              <a:extLst>
                <a:ext uri="{FF2B5EF4-FFF2-40B4-BE49-F238E27FC236}">
                  <a16:creationId xmlns:a16="http://schemas.microsoft.com/office/drawing/2014/main" id="{FE522ED9-B8E0-CA42-8C15-886AA78D2F28}"/>
                </a:ext>
              </a:extLst>
            </p:cNvPr>
            <p:cNvSpPr>
              <a:spLocks/>
            </p:cNvSpPr>
            <p:nvPr/>
          </p:nvSpPr>
          <p:spPr bwMode="auto">
            <a:xfrm>
              <a:off x="2279"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0" name="Freeform 552">
              <a:extLst>
                <a:ext uri="{FF2B5EF4-FFF2-40B4-BE49-F238E27FC236}">
                  <a16:creationId xmlns:a16="http://schemas.microsoft.com/office/drawing/2014/main" id="{B6D562C1-45EA-524D-B5A6-CE15011FAC83}"/>
                </a:ext>
              </a:extLst>
            </p:cNvPr>
            <p:cNvSpPr>
              <a:spLocks/>
            </p:cNvSpPr>
            <p:nvPr/>
          </p:nvSpPr>
          <p:spPr bwMode="auto">
            <a:xfrm>
              <a:off x="2325" y="1526"/>
              <a:ext cx="19" cy="58"/>
            </a:xfrm>
            <a:custGeom>
              <a:avLst/>
              <a:gdLst>
                <a:gd name="T0" fmla="*/ 11 w 19"/>
                <a:gd name="T1" fmla="*/ 8 h 58"/>
                <a:gd name="T2" fmla="*/ 11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1" name="Freeform 553">
              <a:extLst>
                <a:ext uri="{FF2B5EF4-FFF2-40B4-BE49-F238E27FC236}">
                  <a16:creationId xmlns:a16="http://schemas.microsoft.com/office/drawing/2014/main" id="{C1DA5F3D-AED6-AF44-895A-107DA9B84258}"/>
                </a:ext>
              </a:extLst>
            </p:cNvPr>
            <p:cNvSpPr>
              <a:spLocks/>
            </p:cNvSpPr>
            <p:nvPr/>
          </p:nvSpPr>
          <p:spPr bwMode="auto">
            <a:xfrm>
              <a:off x="2370" y="1526"/>
              <a:ext cx="19" cy="58"/>
            </a:xfrm>
            <a:custGeom>
              <a:avLst/>
              <a:gdLst>
                <a:gd name="T0" fmla="*/ 11 w 19"/>
                <a:gd name="T1" fmla="*/ 8 h 58"/>
                <a:gd name="T2" fmla="*/ 11 w 19"/>
                <a:gd name="T3" fmla="*/ 8 h 58"/>
                <a:gd name="T4" fmla="*/ 1 w 19"/>
                <a:gd name="T5" fmla="*/ 14 h 58"/>
                <a:gd name="T6" fmla="*/ 0 w 19"/>
                <a:gd name="T7" fmla="*/ 8 h 58"/>
                <a:gd name="T8" fmla="*/ 13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3"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2" name="Freeform 554">
              <a:extLst>
                <a:ext uri="{FF2B5EF4-FFF2-40B4-BE49-F238E27FC236}">
                  <a16:creationId xmlns:a16="http://schemas.microsoft.com/office/drawing/2014/main" id="{DA76B11D-B33D-ED4A-8BB3-51B88F2D44CE}"/>
                </a:ext>
              </a:extLst>
            </p:cNvPr>
            <p:cNvSpPr>
              <a:spLocks noEditPoints="1"/>
            </p:cNvSpPr>
            <p:nvPr/>
          </p:nvSpPr>
          <p:spPr bwMode="auto">
            <a:xfrm>
              <a:off x="2410" y="1526"/>
              <a:ext cx="39" cy="59"/>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4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39"/>
                    <a:pt x="0" y="24"/>
                  </a:cubicBezTo>
                  <a:cubicBezTo>
                    <a:pt x="0" y="8"/>
                    <a:pt x="7" y="0"/>
                    <a:pt x="16" y="0"/>
                  </a:cubicBezTo>
                  <a:cubicBezTo>
                    <a:pt x="26" y="0"/>
                    <a:pt x="32" y="8"/>
                    <a:pt x="32" y="23"/>
                  </a:cubicBezTo>
                  <a:close/>
                  <a:moveTo>
                    <a:pt x="6" y="24"/>
                  </a:moveTo>
                  <a:cubicBezTo>
                    <a:pt x="6" y="36"/>
                    <a:pt x="10" y="43"/>
                    <a:pt x="16"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3" name="Freeform 555">
              <a:extLst>
                <a:ext uri="{FF2B5EF4-FFF2-40B4-BE49-F238E27FC236}">
                  <a16:creationId xmlns:a16="http://schemas.microsoft.com/office/drawing/2014/main" id="{F69A7100-75CF-2F44-A58C-7D64AA11386F}"/>
                </a:ext>
              </a:extLst>
            </p:cNvPr>
            <p:cNvSpPr>
              <a:spLocks/>
            </p:cNvSpPr>
            <p:nvPr/>
          </p:nvSpPr>
          <p:spPr bwMode="auto">
            <a:xfrm>
              <a:off x="2462" y="1526"/>
              <a:ext cx="18" cy="58"/>
            </a:xfrm>
            <a:custGeom>
              <a:avLst/>
              <a:gdLst>
                <a:gd name="T0" fmla="*/ 11 w 18"/>
                <a:gd name="T1" fmla="*/ 8 h 58"/>
                <a:gd name="T2" fmla="*/ 11 w 18"/>
                <a:gd name="T3" fmla="*/ 8 h 58"/>
                <a:gd name="T4" fmla="*/ 1 w 18"/>
                <a:gd name="T5" fmla="*/ 14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4"/>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4" name="Freeform 556">
              <a:extLst>
                <a:ext uri="{FF2B5EF4-FFF2-40B4-BE49-F238E27FC236}">
                  <a16:creationId xmlns:a16="http://schemas.microsoft.com/office/drawing/2014/main" id="{07C4CF93-FA66-054F-9231-2B559782AC38}"/>
                </a:ext>
              </a:extLst>
            </p:cNvPr>
            <p:cNvSpPr>
              <a:spLocks/>
            </p:cNvSpPr>
            <p:nvPr/>
          </p:nvSpPr>
          <p:spPr bwMode="auto">
            <a:xfrm>
              <a:off x="2507" y="1526"/>
              <a:ext cx="19" cy="58"/>
            </a:xfrm>
            <a:custGeom>
              <a:avLst/>
              <a:gdLst>
                <a:gd name="T0" fmla="*/ 11 w 19"/>
                <a:gd name="T1" fmla="*/ 8 h 58"/>
                <a:gd name="T2" fmla="*/ 11 w 19"/>
                <a:gd name="T3" fmla="*/ 8 h 58"/>
                <a:gd name="T4" fmla="*/ 1 w 19"/>
                <a:gd name="T5" fmla="*/ 14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4"/>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5" name="Freeform 557">
              <a:extLst>
                <a:ext uri="{FF2B5EF4-FFF2-40B4-BE49-F238E27FC236}">
                  <a16:creationId xmlns:a16="http://schemas.microsoft.com/office/drawing/2014/main" id="{94AC30A1-9870-9F46-9394-D6F8313252C8}"/>
                </a:ext>
              </a:extLst>
            </p:cNvPr>
            <p:cNvSpPr>
              <a:spLocks/>
            </p:cNvSpPr>
            <p:nvPr/>
          </p:nvSpPr>
          <p:spPr bwMode="auto">
            <a:xfrm>
              <a:off x="2553" y="1526"/>
              <a:ext cx="18" cy="58"/>
            </a:xfrm>
            <a:custGeom>
              <a:avLst/>
              <a:gdLst>
                <a:gd name="T0" fmla="*/ 11 w 18"/>
                <a:gd name="T1" fmla="*/ 8 h 58"/>
                <a:gd name="T2" fmla="*/ 11 w 18"/>
                <a:gd name="T3" fmla="*/ 8 h 58"/>
                <a:gd name="T4" fmla="*/ 1 w 18"/>
                <a:gd name="T5" fmla="*/ 14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4"/>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6" name="Freeform 558">
              <a:extLst>
                <a:ext uri="{FF2B5EF4-FFF2-40B4-BE49-F238E27FC236}">
                  <a16:creationId xmlns:a16="http://schemas.microsoft.com/office/drawing/2014/main" id="{EE6DF4E2-BC2A-924B-BF33-2AA328334C6A}"/>
                </a:ext>
              </a:extLst>
            </p:cNvPr>
            <p:cNvSpPr>
              <a:spLocks noEditPoints="1"/>
            </p:cNvSpPr>
            <p:nvPr/>
          </p:nvSpPr>
          <p:spPr bwMode="auto">
            <a:xfrm>
              <a:off x="2592" y="1526"/>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7" name="Freeform 559">
              <a:extLst>
                <a:ext uri="{FF2B5EF4-FFF2-40B4-BE49-F238E27FC236}">
                  <a16:creationId xmlns:a16="http://schemas.microsoft.com/office/drawing/2014/main" id="{FDA0C4C4-333C-1947-9A81-CD6F28DBEE8C}"/>
                </a:ext>
              </a:extLst>
            </p:cNvPr>
            <p:cNvSpPr>
              <a:spLocks/>
            </p:cNvSpPr>
            <p:nvPr/>
          </p:nvSpPr>
          <p:spPr bwMode="auto">
            <a:xfrm>
              <a:off x="2643" y="1526"/>
              <a:ext cx="19" cy="58"/>
            </a:xfrm>
            <a:custGeom>
              <a:avLst/>
              <a:gdLst>
                <a:gd name="T0" fmla="*/ 12 w 19"/>
                <a:gd name="T1" fmla="*/ 8 h 58"/>
                <a:gd name="T2" fmla="*/ 12 w 19"/>
                <a:gd name="T3" fmla="*/ 8 h 58"/>
                <a:gd name="T4" fmla="*/ 2 w 19"/>
                <a:gd name="T5" fmla="*/ 14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4"/>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8" name="Freeform 560">
              <a:extLst>
                <a:ext uri="{FF2B5EF4-FFF2-40B4-BE49-F238E27FC236}">
                  <a16:creationId xmlns:a16="http://schemas.microsoft.com/office/drawing/2014/main" id="{630B6D9E-CFE3-1743-BE1B-7E7A24465A05}"/>
                </a:ext>
              </a:extLst>
            </p:cNvPr>
            <p:cNvSpPr>
              <a:spLocks/>
            </p:cNvSpPr>
            <p:nvPr/>
          </p:nvSpPr>
          <p:spPr bwMode="auto">
            <a:xfrm>
              <a:off x="2688" y="1526"/>
              <a:ext cx="20" cy="58"/>
            </a:xfrm>
            <a:custGeom>
              <a:avLst/>
              <a:gdLst>
                <a:gd name="T0" fmla="*/ 13 w 20"/>
                <a:gd name="T1" fmla="*/ 8 h 58"/>
                <a:gd name="T2" fmla="*/ 13 w 20"/>
                <a:gd name="T3" fmla="*/ 8 h 58"/>
                <a:gd name="T4" fmla="*/ 3 w 20"/>
                <a:gd name="T5" fmla="*/ 14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4"/>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39" name="Freeform 561">
              <a:extLst>
                <a:ext uri="{FF2B5EF4-FFF2-40B4-BE49-F238E27FC236}">
                  <a16:creationId xmlns:a16="http://schemas.microsoft.com/office/drawing/2014/main" id="{74E7D91B-1F3F-E54E-A591-98AEE8A692EE}"/>
                </a:ext>
              </a:extLst>
            </p:cNvPr>
            <p:cNvSpPr>
              <a:spLocks/>
            </p:cNvSpPr>
            <p:nvPr/>
          </p:nvSpPr>
          <p:spPr bwMode="auto">
            <a:xfrm>
              <a:off x="2734" y="1526"/>
              <a:ext cx="20" cy="58"/>
            </a:xfrm>
            <a:custGeom>
              <a:avLst/>
              <a:gdLst>
                <a:gd name="T0" fmla="*/ 12 w 20"/>
                <a:gd name="T1" fmla="*/ 8 h 58"/>
                <a:gd name="T2" fmla="*/ 12 w 20"/>
                <a:gd name="T3" fmla="*/ 8 h 58"/>
                <a:gd name="T4" fmla="*/ 2 w 20"/>
                <a:gd name="T5" fmla="*/ 14 h 58"/>
                <a:gd name="T6" fmla="*/ 0 w 20"/>
                <a:gd name="T7" fmla="*/ 8 h 58"/>
                <a:gd name="T8" fmla="*/ 14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2" y="14"/>
                  </a:lnTo>
                  <a:lnTo>
                    <a:pt x="0" y="8"/>
                  </a:lnTo>
                  <a:lnTo>
                    <a:pt x="14"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0" name="Freeform 562">
              <a:extLst>
                <a:ext uri="{FF2B5EF4-FFF2-40B4-BE49-F238E27FC236}">
                  <a16:creationId xmlns:a16="http://schemas.microsoft.com/office/drawing/2014/main" id="{320DEE62-EF6D-7444-B1EC-B39A67C6B5CB}"/>
                </a:ext>
              </a:extLst>
            </p:cNvPr>
            <p:cNvSpPr>
              <a:spLocks noEditPoints="1"/>
            </p:cNvSpPr>
            <p:nvPr/>
          </p:nvSpPr>
          <p:spPr bwMode="auto">
            <a:xfrm>
              <a:off x="2773" y="1526"/>
              <a:ext cx="40"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0"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1" name="Freeform 563">
              <a:extLst>
                <a:ext uri="{FF2B5EF4-FFF2-40B4-BE49-F238E27FC236}">
                  <a16:creationId xmlns:a16="http://schemas.microsoft.com/office/drawing/2014/main" id="{F2BF49F9-8332-D043-8B51-E75940E941D9}"/>
                </a:ext>
              </a:extLst>
            </p:cNvPr>
            <p:cNvSpPr>
              <a:spLocks/>
            </p:cNvSpPr>
            <p:nvPr/>
          </p:nvSpPr>
          <p:spPr bwMode="auto">
            <a:xfrm>
              <a:off x="2825" y="1526"/>
              <a:ext cx="20" cy="58"/>
            </a:xfrm>
            <a:custGeom>
              <a:avLst/>
              <a:gdLst>
                <a:gd name="T0" fmla="*/ 13 w 20"/>
                <a:gd name="T1" fmla="*/ 8 h 58"/>
                <a:gd name="T2" fmla="*/ 13 w 20"/>
                <a:gd name="T3" fmla="*/ 8 h 58"/>
                <a:gd name="T4" fmla="*/ 1 w 20"/>
                <a:gd name="T5" fmla="*/ 14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1" y="14"/>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2" name="Freeform 564">
              <a:extLst>
                <a:ext uri="{FF2B5EF4-FFF2-40B4-BE49-F238E27FC236}">
                  <a16:creationId xmlns:a16="http://schemas.microsoft.com/office/drawing/2014/main" id="{63170BA8-0006-3E44-A5CC-3100A23FD380}"/>
                </a:ext>
              </a:extLst>
            </p:cNvPr>
            <p:cNvSpPr>
              <a:spLocks/>
            </p:cNvSpPr>
            <p:nvPr/>
          </p:nvSpPr>
          <p:spPr bwMode="auto">
            <a:xfrm>
              <a:off x="2871" y="1526"/>
              <a:ext cx="20" cy="58"/>
            </a:xfrm>
            <a:custGeom>
              <a:avLst/>
              <a:gdLst>
                <a:gd name="T0" fmla="*/ 12 w 20"/>
                <a:gd name="T1" fmla="*/ 8 h 58"/>
                <a:gd name="T2" fmla="*/ 11 w 20"/>
                <a:gd name="T3" fmla="*/ 8 h 58"/>
                <a:gd name="T4" fmla="*/ 1 w 20"/>
                <a:gd name="T5" fmla="*/ 14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4"/>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3" name="Freeform 565">
              <a:extLst>
                <a:ext uri="{FF2B5EF4-FFF2-40B4-BE49-F238E27FC236}">
                  <a16:creationId xmlns:a16="http://schemas.microsoft.com/office/drawing/2014/main" id="{AC013FBE-F2E1-494E-8CB4-0D0D3CE24ECB}"/>
                </a:ext>
              </a:extLst>
            </p:cNvPr>
            <p:cNvSpPr>
              <a:spLocks/>
            </p:cNvSpPr>
            <p:nvPr/>
          </p:nvSpPr>
          <p:spPr bwMode="auto">
            <a:xfrm>
              <a:off x="2916" y="1526"/>
              <a:ext cx="20" cy="58"/>
            </a:xfrm>
            <a:custGeom>
              <a:avLst/>
              <a:gdLst>
                <a:gd name="T0" fmla="*/ 13 w 20"/>
                <a:gd name="T1" fmla="*/ 8 h 58"/>
                <a:gd name="T2" fmla="*/ 12 w 20"/>
                <a:gd name="T3" fmla="*/ 8 h 58"/>
                <a:gd name="T4" fmla="*/ 2 w 20"/>
                <a:gd name="T5" fmla="*/ 14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2" y="8"/>
                  </a:lnTo>
                  <a:lnTo>
                    <a:pt x="2" y="14"/>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4" name="Freeform 566">
              <a:extLst>
                <a:ext uri="{FF2B5EF4-FFF2-40B4-BE49-F238E27FC236}">
                  <a16:creationId xmlns:a16="http://schemas.microsoft.com/office/drawing/2014/main" id="{BEC1ABC1-019D-C84D-B851-10034294AE10}"/>
                </a:ext>
              </a:extLst>
            </p:cNvPr>
            <p:cNvSpPr>
              <a:spLocks noEditPoints="1"/>
            </p:cNvSpPr>
            <p:nvPr/>
          </p:nvSpPr>
          <p:spPr bwMode="auto">
            <a:xfrm>
              <a:off x="1909" y="1632"/>
              <a:ext cx="38" cy="59"/>
            </a:xfrm>
            <a:custGeom>
              <a:avLst/>
              <a:gdLst>
                <a:gd name="T0" fmla="*/ 31 w 31"/>
                <a:gd name="T1" fmla="*/ 24 h 48"/>
                <a:gd name="T2" fmla="*/ 15 w 31"/>
                <a:gd name="T3" fmla="*/ 48 h 48"/>
                <a:gd name="T4" fmla="*/ 0 w 31"/>
                <a:gd name="T5" fmla="*/ 24 h 48"/>
                <a:gd name="T6" fmla="*/ 16 w 31"/>
                <a:gd name="T7" fmla="*/ 0 h 48"/>
                <a:gd name="T8" fmla="*/ 31 w 31"/>
                <a:gd name="T9" fmla="*/ 24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4"/>
                  </a:moveTo>
                  <a:cubicBezTo>
                    <a:pt x="31" y="40"/>
                    <a:pt x="25" y="48"/>
                    <a:pt x="15" y="48"/>
                  </a:cubicBezTo>
                  <a:cubicBezTo>
                    <a:pt x="6" y="48"/>
                    <a:pt x="0" y="40"/>
                    <a:pt x="0" y="24"/>
                  </a:cubicBezTo>
                  <a:cubicBezTo>
                    <a:pt x="0" y="9"/>
                    <a:pt x="6" y="0"/>
                    <a:pt x="16" y="0"/>
                  </a:cubicBezTo>
                  <a:cubicBezTo>
                    <a:pt x="26" y="0"/>
                    <a:pt x="31" y="9"/>
                    <a:pt x="31" y="24"/>
                  </a:cubicBezTo>
                  <a:close/>
                  <a:moveTo>
                    <a:pt x="6" y="24"/>
                  </a:moveTo>
                  <a:cubicBezTo>
                    <a:pt x="6" y="37"/>
                    <a:pt x="10" y="43"/>
                    <a:pt x="15"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5" name="Freeform 567">
              <a:extLst>
                <a:ext uri="{FF2B5EF4-FFF2-40B4-BE49-F238E27FC236}">
                  <a16:creationId xmlns:a16="http://schemas.microsoft.com/office/drawing/2014/main" id="{5C214E6B-6D0E-AE48-8A26-F64CECEACAFC}"/>
                </a:ext>
              </a:extLst>
            </p:cNvPr>
            <p:cNvSpPr>
              <a:spLocks/>
            </p:cNvSpPr>
            <p:nvPr/>
          </p:nvSpPr>
          <p:spPr bwMode="auto">
            <a:xfrm>
              <a:off x="1960" y="1634"/>
              <a:ext cx="19" cy="57"/>
            </a:xfrm>
            <a:custGeom>
              <a:avLst/>
              <a:gdLst>
                <a:gd name="T0" fmla="*/ 12 w 19"/>
                <a:gd name="T1" fmla="*/ 7 h 57"/>
                <a:gd name="T2" fmla="*/ 12 w 19"/>
                <a:gd name="T3" fmla="*/ 7 h 57"/>
                <a:gd name="T4" fmla="*/ 2 w 19"/>
                <a:gd name="T5" fmla="*/ 12 h 57"/>
                <a:gd name="T6" fmla="*/ 0 w 19"/>
                <a:gd name="T7" fmla="*/ 6 h 57"/>
                <a:gd name="T8" fmla="*/ 13 w 19"/>
                <a:gd name="T9" fmla="*/ 0 h 57"/>
                <a:gd name="T10" fmla="*/ 19 w 19"/>
                <a:gd name="T11" fmla="*/ 0 h 57"/>
                <a:gd name="T12" fmla="*/ 19 w 19"/>
                <a:gd name="T13" fmla="*/ 57 h 57"/>
                <a:gd name="T14" fmla="*/ 12 w 19"/>
                <a:gd name="T15" fmla="*/ 57 h 57"/>
                <a:gd name="T16" fmla="*/ 12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2" y="7"/>
                  </a:moveTo>
                  <a:lnTo>
                    <a:pt x="12" y="7"/>
                  </a:lnTo>
                  <a:lnTo>
                    <a:pt x="2" y="12"/>
                  </a:lnTo>
                  <a:lnTo>
                    <a:pt x="0" y="6"/>
                  </a:lnTo>
                  <a:lnTo>
                    <a:pt x="13" y="0"/>
                  </a:lnTo>
                  <a:lnTo>
                    <a:pt x="19" y="0"/>
                  </a:lnTo>
                  <a:lnTo>
                    <a:pt x="19"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6" name="Freeform 568">
              <a:extLst>
                <a:ext uri="{FF2B5EF4-FFF2-40B4-BE49-F238E27FC236}">
                  <a16:creationId xmlns:a16="http://schemas.microsoft.com/office/drawing/2014/main" id="{59F8692F-B8ED-694A-AC63-9BDDA59300B0}"/>
                </a:ext>
              </a:extLst>
            </p:cNvPr>
            <p:cNvSpPr>
              <a:spLocks/>
            </p:cNvSpPr>
            <p:nvPr/>
          </p:nvSpPr>
          <p:spPr bwMode="auto">
            <a:xfrm>
              <a:off x="2005" y="1634"/>
              <a:ext cx="20" cy="57"/>
            </a:xfrm>
            <a:custGeom>
              <a:avLst/>
              <a:gdLst>
                <a:gd name="T0" fmla="*/ 13 w 20"/>
                <a:gd name="T1" fmla="*/ 7 h 57"/>
                <a:gd name="T2" fmla="*/ 13 w 20"/>
                <a:gd name="T3" fmla="*/ 7 h 57"/>
                <a:gd name="T4" fmla="*/ 3 w 20"/>
                <a:gd name="T5" fmla="*/ 12 h 57"/>
                <a:gd name="T6" fmla="*/ 0 w 20"/>
                <a:gd name="T7" fmla="*/ 6 h 57"/>
                <a:gd name="T8" fmla="*/ 14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3" y="12"/>
                  </a:lnTo>
                  <a:lnTo>
                    <a:pt x="0" y="6"/>
                  </a:lnTo>
                  <a:lnTo>
                    <a:pt x="14"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7" name="Freeform 569">
              <a:extLst>
                <a:ext uri="{FF2B5EF4-FFF2-40B4-BE49-F238E27FC236}">
                  <a16:creationId xmlns:a16="http://schemas.microsoft.com/office/drawing/2014/main" id="{A74CB197-54D1-C149-9389-5B2AC426A9B3}"/>
                </a:ext>
              </a:extLst>
            </p:cNvPr>
            <p:cNvSpPr>
              <a:spLocks/>
            </p:cNvSpPr>
            <p:nvPr/>
          </p:nvSpPr>
          <p:spPr bwMode="auto">
            <a:xfrm>
              <a:off x="2051" y="1634"/>
              <a:ext cx="20" cy="57"/>
            </a:xfrm>
            <a:custGeom>
              <a:avLst/>
              <a:gdLst>
                <a:gd name="T0" fmla="*/ 12 w 20"/>
                <a:gd name="T1" fmla="*/ 7 h 57"/>
                <a:gd name="T2" fmla="*/ 12 w 20"/>
                <a:gd name="T3" fmla="*/ 7 h 57"/>
                <a:gd name="T4" fmla="*/ 2 w 20"/>
                <a:gd name="T5" fmla="*/ 12 h 57"/>
                <a:gd name="T6" fmla="*/ 0 w 20"/>
                <a:gd name="T7" fmla="*/ 6 h 57"/>
                <a:gd name="T8" fmla="*/ 13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2" y="12"/>
                  </a:lnTo>
                  <a:lnTo>
                    <a:pt x="0" y="6"/>
                  </a:lnTo>
                  <a:lnTo>
                    <a:pt x="13"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8" name="Freeform 570">
              <a:extLst>
                <a:ext uri="{FF2B5EF4-FFF2-40B4-BE49-F238E27FC236}">
                  <a16:creationId xmlns:a16="http://schemas.microsoft.com/office/drawing/2014/main" id="{24502212-A51C-C74C-8FC5-AE3CB84CD5E4}"/>
                </a:ext>
              </a:extLst>
            </p:cNvPr>
            <p:cNvSpPr>
              <a:spLocks noEditPoints="1"/>
            </p:cNvSpPr>
            <p:nvPr/>
          </p:nvSpPr>
          <p:spPr bwMode="auto">
            <a:xfrm>
              <a:off x="2090" y="1632"/>
              <a:ext cx="40" cy="59"/>
            </a:xfrm>
            <a:custGeom>
              <a:avLst/>
              <a:gdLst>
                <a:gd name="T0" fmla="*/ 32 w 32"/>
                <a:gd name="T1" fmla="*/ 24 h 48"/>
                <a:gd name="T2" fmla="*/ 16 w 32"/>
                <a:gd name="T3" fmla="*/ 48 h 48"/>
                <a:gd name="T4" fmla="*/ 0 w 32"/>
                <a:gd name="T5" fmla="*/ 24 h 48"/>
                <a:gd name="T6" fmla="*/ 17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1" y="40"/>
                    <a:pt x="0" y="24"/>
                  </a:cubicBezTo>
                  <a:cubicBezTo>
                    <a:pt x="0" y="9"/>
                    <a:pt x="7" y="0"/>
                    <a:pt x="17" y="0"/>
                  </a:cubicBezTo>
                  <a:cubicBezTo>
                    <a:pt x="27" y="0"/>
                    <a:pt x="32" y="9"/>
                    <a:pt x="32" y="24"/>
                  </a:cubicBezTo>
                  <a:close/>
                  <a:moveTo>
                    <a:pt x="7" y="24"/>
                  </a:moveTo>
                  <a:cubicBezTo>
                    <a:pt x="7" y="37"/>
                    <a:pt x="10" y="43"/>
                    <a:pt x="16" y="43"/>
                  </a:cubicBezTo>
                  <a:cubicBezTo>
                    <a:pt x="23"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49" name="Freeform 571">
              <a:extLst>
                <a:ext uri="{FF2B5EF4-FFF2-40B4-BE49-F238E27FC236}">
                  <a16:creationId xmlns:a16="http://schemas.microsoft.com/office/drawing/2014/main" id="{B183D41C-D8EE-F044-B15B-40B7A8271B59}"/>
                </a:ext>
              </a:extLst>
            </p:cNvPr>
            <p:cNvSpPr>
              <a:spLocks/>
            </p:cNvSpPr>
            <p:nvPr/>
          </p:nvSpPr>
          <p:spPr bwMode="auto">
            <a:xfrm>
              <a:off x="2142" y="1634"/>
              <a:ext cx="20" cy="57"/>
            </a:xfrm>
            <a:custGeom>
              <a:avLst/>
              <a:gdLst>
                <a:gd name="T0" fmla="*/ 12 w 20"/>
                <a:gd name="T1" fmla="*/ 7 h 57"/>
                <a:gd name="T2" fmla="*/ 12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0" name="Freeform 572">
              <a:extLst>
                <a:ext uri="{FF2B5EF4-FFF2-40B4-BE49-F238E27FC236}">
                  <a16:creationId xmlns:a16="http://schemas.microsoft.com/office/drawing/2014/main" id="{A8BD0E09-3829-B944-AE73-4C1ADD3AF055}"/>
                </a:ext>
              </a:extLst>
            </p:cNvPr>
            <p:cNvSpPr>
              <a:spLocks/>
            </p:cNvSpPr>
            <p:nvPr/>
          </p:nvSpPr>
          <p:spPr bwMode="auto">
            <a:xfrm>
              <a:off x="2188"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1" name="Freeform 573">
              <a:extLst>
                <a:ext uri="{FF2B5EF4-FFF2-40B4-BE49-F238E27FC236}">
                  <a16:creationId xmlns:a16="http://schemas.microsoft.com/office/drawing/2014/main" id="{24BA440F-0B16-C84A-A318-9EAEF90DE10A}"/>
                </a:ext>
              </a:extLst>
            </p:cNvPr>
            <p:cNvSpPr>
              <a:spLocks noEditPoints="1"/>
            </p:cNvSpPr>
            <p:nvPr/>
          </p:nvSpPr>
          <p:spPr bwMode="auto">
            <a:xfrm>
              <a:off x="2227" y="1632"/>
              <a:ext cx="40" cy="59"/>
            </a:xfrm>
            <a:custGeom>
              <a:avLst/>
              <a:gdLst>
                <a:gd name="T0" fmla="*/ 32 w 32"/>
                <a:gd name="T1" fmla="*/ 24 h 48"/>
                <a:gd name="T2" fmla="*/ 16 w 32"/>
                <a:gd name="T3" fmla="*/ 48 h 48"/>
                <a:gd name="T4" fmla="*/ 0 w 32"/>
                <a:gd name="T5" fmla="*/ 24 h 48"/>
                <a:gd name="T6" fmla="*/ 16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0" y="40"/>
                    <a:pt x="0" y="24"/>
                  </a:cubicBezTo>
                  <a:cubicBezTo>
                    <a:pt x="0" y="9"/>
                    <a:pt x="7" y="0"/>
                    <a:pt x="16" y="0"/>
                  </a:cubicBezTo>
                  <a:cubicBezTo>
                    <a:pt x="26" y="0"/>
                    <a:pt x="32" y="9"/>
                    <a:pt x="32" y="24"/>
                  </a:cubicBezTo>
                  <a:close/>
                  <a:moveTo>
                    <a:pt x="7" y="24"/>
                  </a:moveTo>
                  <a:cubicBezTo>
                    <a:pt x="7" y="37"/>
                    <a:pt x="10" y="43"/>
                    <a:pt x="16" y="43"/>
                  </a:cubicBezTo>
                  <a:cubicBezTo>
                    <a:pt x="22"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2" name="Freeform 574">
              <a:extLst>
                <a:ext uri="{FF2B5EF4-FFF2-40B4-BE49-F238E27FC236}">
                  <a16:creationId xmlns:a16="http://schemas.microsoft.com/office/drawing/2014/main" id="{7CE0AFF2-9DBB-4E42-9B12-CDBAF002D943}"/>
                </a:ext>
              </a:extLst>
            </p:cNvPr>
            <p:cNvSpPr>
              <a:spLocks/>
            </p:cNvSpPr>
            <p:nvPr/>
          </p:nvSpPr>
          <p:spPr bwMode="auto">
            <a:xfrm>
              <a:off x="2279"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3" name="Freeform 575">
              <a:extLst>
                <a:ext uri="{FF2B5EF4-FFF2-40B4-BE49-F238E27FC236}">
                  <a16:creationId xmlns:a16="http://schemas.microsoft.com/office/drawing/2014/main" id="{4B1E4B73-ECA5-524A-8006-62C2B4BFDC0F}"/>
                </a:ext>
              </a:extLst>
            </p:cNvPr>
            <p:cNvSpPr>
              <a:spLocks/>
            </p:cNvSpPr>
            <p:nvPr/>
          </p:nvSpPr>
          <p:spPr bwMode="auto">
            <a:xfrm>
              <a:off x="2325" y="1634"/>
              <a:ext cx="19" cy="57"/>
            </a:xfrm>
            <a:custGeom>
              <a:avLst/>
              <a:gdLst>
                <a:gd name="T0" fmla="*/ 11 w 19"/>
                <a:gd name="T1" fmla="*/ 7 h 57"/>
                <a:gd name="T2" fmla="*/ 11 w 19"/>
                <a:gd name="T3" fmla="*/ 7 h 57"/>
                <a:gd name="T4" fmla="*/ 1 w 19"/>
                <a:gd name="T5" fmla="*/ 12 h 57"/>
                <a:gd name="T6" fmla="*/ 0 w 19"/>
                <a:gd name="T7" fmla="*/ 6 h 57"/>
                <a:gd name="T8" fmla="*/ 12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2"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4" name="Freeform 576">
              <a:extLst>
                <a:ext uri="{FF2B5EF4-FFF2-40B4-BE49-F238E27FC236}">
                  <a16:creationId xmlns:a16="http://schemas.microsoft.com/office/drawing/2014/main" id="{DAE061F6-20EF-9048-ADD3-085E8342E23C}"/>
                </a:ext>
              </a:extLst>
            </p:cNvPr>
            <p:cNvSpPr>
              <a:spLocks/>
            </p:cNvSpPr>
            <p:nvPr/>
          </p:nvSpPr>
          <p:spPr bwMode="auto">
            <a:xfrm>
              <a:off x="2370" y="1634"/>
              <a:ext cx="19" cy="57"/>
            </a:xfrm>
            <a:custGeom>
              <a:avLst/>
              <a:gdLst>
                <a:gd name="T0" fmla="*/ 11 w 19"/>
                <a:gd name="T1" fmla="*/ 7 h 57"/>
                <a:gd name="T2" fmla="*/ 11 w 19"/>
                <a:gd name="T3" fmla="*/ 7 h 57"/>
                <a:gd name="T4" fmla="*/ 1 w 19"/>
                <a:gd name="T5" fmla="*/ 12 h 57"/>
                <a:gd name="T6" fmla="*/ 0 w 19"/>
                <a:gd name="T7" fmla="*/ 6 h 57"/>
                <a:gd name="T8" fmla="*/ 13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3"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5" name="Freeform 577">
              <a:extLst>
                <a:ext uri="{FF2B5EF4-FFF2-40B4-BE49-F238E27FC236}">
                  <a16:creationId xmlns:a16="http://schemas.microsoft.com/office/drawing/2014/main" id="{9F43A6D5-EF68-3E48-A426-D7BFEFE1E88E}"/>
                </a:ext>
              </a:extLst>
            </p:cNvPr>
            <p:cNvSpPr>
              <a:spLocks noEditPoints="1"/>
            </p:cNvSpPr>
            <p:nvPr/>
          </p:nvSpPr>
          <p:spPr bwMode="auto">
            <a:xfrm>
              <a:off x="2410" y="1632"/>
              <a:ext cx="39" cy="59"/>
            </a:xfrm>
            <a:custGeom>
              <a:avLst/>
              <a:gdLst>
                <a:gd name="T0" fmla="*/ 32 w 32"/>
                <a:gd name="T1" fmla="*/ 24 h 48"/>
                <a:gd name="T2" fmla="*/ 15 w 32"/>
                <a:gd name="T3" fmla="*/ 48 h 48"/>
                <a:gd name="T4" fmla="*/ 0 w 32"/>
                <a:gd name="T5" fmla="*/ 24 h 48"/>
                <a:gd name="T6" fmla="*/ 16 w 32"/>
                <a:gd name="T7" fmla="*/ 0 h 48"/>
                <a:gd name="T8" fmla="*/ 32 w 32"/>
                <a:gd name="T9" fmla="*/ 24 h 48"/>
                <a:gd name="T10" fmla="*/ 6 w 32"/>
                <a:gd name="T11" fmla="*/ 24 h 48"/>
                <a:gd name="T12" fmla="*/ 16 w 32"/>
                <a:gd name="T13" fmla="*/ 43 h 48"/>
                <a:gd name="T14" fmla="*/ 25 w 32"/>
                <a:gd name="T15" fmla="*/ 24 h 48"/>
                <a:gd name="T16" fmla="*/ 16 w 32"/>
                <a:gd name="T17" fmla="*/ 5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5" y="48"/>
                  </a:cubicBezTo>
                  <a:cubicBezTo>
                    <a:pt x="6" y="48"/>
                    <a:pt x="0" y="40"/>
                    <a:pt x="0" y="24"/>
                  </a:cubicBezTo>
                  <a:cubicBezTo>
                    <a:pt x="0" y="9"/>
                    <a:pt x="7" y="0"/>
                    <a:pt x="16" y="0"/>
                  </a:cubicBezTo>
                  <a:cubicBezTo>
                    <a:pt x="26" y="0"/>
                    <a:pt x="32" y="9"/>
                    <a:pt x="32" y="24"/>
                  </a:cubicBezTo>
                  <a:close/>
                  <a:moveTo>
                    <a:pt x="6" y="24"/>
                  </a:moveTo>
                  <a:cubicBezTo>
                    <a:pt x="6" y="37"/>
                    <a:pt x="10" y="43"/>
                    <a:pt x="16"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6" name="Freeform 578">
              <a:extLst>
                <a:ext uri="{FF2B5EF4-FFF2-40B4-BE49-F238E27FC236}">
                  <a16:creationId xmlns:a16="http://schemas.microsoft.com/office/drawing/2014/main" id="{898634AE-D333-8B4C-B02C-80377E07E2BA}"/>
                </a:ext>
              </a:extLst>
            </p:cNvPr>
            <p:cNvSpPr>
              <a:spLocks/>
            </p:cNvSpPr>
            <p:nvPr/>
          </p:nvSpPr>
          <p:spPr bwMode="auto">
            <a:xfrm>
              <a:off x="2462" y="1634"/>
              <a:ext cx="18" cy="57"/>
            </a:xfrm>
            <a:custGeom>
              <a:avLst/>
              <a:gdLst>
                <a:gd name="T0" fmla="*/ 11 w 18"/>
                <a:gd name="T1" fmla="*/ 7 h 57"/>
                <a:gd name="T2" fmla="*/ 11 w 18"/>
                <a:gd name="T3" fmla="*/ 7 h 57"/>
                <a:gd name="T4" fmla="*/ 1 w 18"/>
                <a:gd name="T5" fmla="*/ 12 h 57"/>
                <a:gd name="T6" fmla="*/ 0 w 18"/>
                <a:gd name="T7" fmla="*/ 6 h 57"/>
                <a:gd name="T8" fmla="*/ 12 w 18"/>
                <a:gd name="T9" fmla="*/ 0 h 57"/>
                <a:gd name="T10" fmla="*/ 18 w 18"/>
                <a:gd name="T11" fmla="*/ 0 h 57"/>
                <a:gd name="T12" fmla="*/ 18 w 18"/>
                <a:gd name="T13" fmla="*/ 57 h 57"/>
                <a:gd name="T14" fmla="*/ 11 w 18"/>
                <a:gd name="T15" fmla="*/ 57 h 57"/>
                <a:gd name="T16" fmla="*/ 11 w 18"/>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7">
                  <a:moveTo>
                    <a:pt x="11" y="7"/>
                  </a:moveTo>
                  <a:lnTo>
                    <a:pt x="11" y="7"/>
                  </a:lnTo>
                  <a:lnTo>
                    <a:pt x="1" y="12"/>
                  </a:lnTo>
                  <a:lnTo>
                    <a:pt x="0" y="6"/>
                  </a:lnTo>
                  <a:lnTo>
                    <a:pt x="12" y="0"/>
                  </a:lnTo>
                  <a:lnTo>
                    <a:pt x="18" y="0"/>
                  </a:lnTo>
                  <a:lnTo>
                    <a:pt x="18"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7" name="Freeform 579">
              <a:extLst>
                <a:ext uri="{FF2B5EF4-FFF2-40B4-BE49-F238E27FC236}">
                  <a16:creationId xmlns:a16="http://schemas.microsoft.com/office/drawing/2014/main" id="{21901CB3-0B9E-7C41-A429-6CE6CF5A40BC}"/>
                </a:ext>
              </a:extLst>
            </p:cNvPr>
            <p:cNvSpPr>
              <a:spLocks/>
            </p:cNvSpPr>
            <p:nvPr/>
          </p:nvSpPr>
          <p:spPr bwMode="auto">
            <a:xfrm>
              <a:off x="2507" y="1634"/>
              <a:ext cx="19" cy="57"/>
            </a:xfrm>
            <a:custGeom>
              <a:avLst/>
              <a:gdLst>
                <a:gd name="T0" fmla="*/ 11 w 19"/>
                <a:gd name="T1" fmla="*/ 7 h 57"/>
                <a:gd name="T2" fmla="*/ 11 w 19"/>
                <a:gd name="T3" fmla="*/ 7 h 57"/>
                <a:gd name="T4" fmla="*/ 1 w 19"/>
                <a:gd name="T5" fmla="*/ 12 h 57"/>
                <a:gd name="T6" fmla="*/ 0 w 19"/>
                <a:gd name="T7" fmla="*/ 6 h 57"/>
                <a:gd name="T8" fmla="*/ 12 w 19"/>
                <a:gd name="T9" fmla="*/ 0 h 57"/>
                <a:gd name="T10" fmla="*/ 19 w 19"/>
                <a:gd name="T11" fmla="*/ 0 h 57"/>
                <a:gd name="T12" fmla="*/ 19 w 19"/>
                <a:gd name="T13" fmla="*/ 57 h 57"/>
                <a:gd name="T14" fmla="*/ 11 w 19"/>
                <a:gd name="T15" fmla="*/ 57 h 57"/>
                <a:gd name="T16" fmla="*/ 11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1" y="7"/>
                  </a:moveTo>
                  <a:lnTo>
                    <a:pt x="11" y="7"/>
                  </a:lnTo>
                  <a:lnTo>
                    <a:pt x="1" y="12"/>
                  </a:lnTo>
                  <a:lnTo>
                    <a:pt x="0" y="6"/>
                  </a:lnTo>
                  <a:lnTo>
                    <a:pt x="12" y="0"/>
                  </a:lnTo>
                  <a:lnTo>
                    <a:pt x="19" y="0"/>
                  </a:lnTo>
                  <a:lnTo>
                    <a:pt x="19"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8" name="Freeform 580">
              <a:extLst>
                <a:ext uri="{FF2B5EF4-FFF2-40B4-BE49-F238E27FC236}">
                  <a16:creationId xmlns:a16="http://schemas.microsoft.com/office/drawing/2014/main" id="{F0F20FDB-8BD3-5142-81E2-3646A0940EFF}"/>
                </a:ext>
              </a:extLst>
            </p:cNvPr>
            <p:cNvSpPr>
              <a:spLocks/>
            </p:cNvSpPr>
            <p:nvPr/>
          </p:nvSpPr>
          <p:spPr bwMode="auto">
            <a:xfrm>
              <a:off x="2553" y="1634"/>
              <a:ext cx="18" cy="57"/>
            </a:xfrm>
            <a:custGeom>
              <a:avLst/>
              <a:gdLst>
                <a:gd name="T0" fmla="*/ 11 w 18"/>
                <a:gd name="T1" fmla="*/ 7 h 57"/>
                <a:gd name="T2" fmla="*/ 11 w 18"/>
                <a:gd name="T3" fmla="*/ 7 h 57"/>
                <a:gd name="T4" fmla="*/ 1 w 18"/>
                <a:gd name="T5" fmla="*/ 12 h 57"/>
                <a:gd name="T6" fmla="*/ 0 w 18"/>
                <a:gd name="T7" fmla="*/ 6 h 57"/>
                <a:gd name="T8" fmla="*/ 12 w 18"/>
                <a:gd name="T9" fmla="*/ 0 h 57"/>
                <a:gd name="T10" fmla="*/ 18 w 18"/>
                <a:gd name="T11" fmla="*/ 0 h 57"/>
                <a:gd name="T12" fmla="*/ 18 w 18"/>
                <a:gd name="T13" fmla="*/ 57 h 57"/>
                <a:gd name="T14" fmla="*/ 11 w 18"/>
                <a:gd name="T15" fmla="*/ 57 h 57"/>
                <a:gd name="T16" fmla="*/ 11 w 18"/>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7">
                  <a:moveTo>
                    <a:pt x="11" y="7"/>
                  </a:moveTo>
                  <a:lnTo>
                    <a:pt x="11" y="7"/>
                  </a:lnTo>
                  <a:lnTo>
                    <a:pt x="1" y="12"/>
                  </a:lnTo>
                  <a:lnTo>
                    <a:pt x="0" y="6"/>
                  </a:lnTo>
                  <a:lnTo>
                    <a:pt x="12" y="0"/>
                  </a:lnTo>
                  <a:lnTo>
                    <a:pt x="18" y="0"/>
                  </a:lnTo>
                  <a:lnTo>
                    <a:pt x="18" y="57"/>
                  </a:lnTo>
                  <a:lnTo>
                    <a:pt x="11" y="57"/>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59" name="Freeform 581">
              <a:extLst>
                <a:ext uri="{FF2B5EF4-FFF2-40B4-BE49-F238E27FC236}">
                  <a16:creationId xmlns:a16="http://schemas.microsoft.com/office/drawing/2014/main" id="{A8275C7C-3D7F-424C-A00B-1466B95C7E1E}"/>
                </a:ext>
              </a:extLst>
            </p:cNvPr>
            <p:cNvSpPr>
              <a:spLocks noEditPoints="1"/>
            </p:cNvSpPr>
            <p:nvPr/>
          </p:nvSpPr>
          <p:spPr bwMode="auto">
            <a:xfrm>
              <a:off x="2592" y="1632"/>
              <a:ext cx="38" cy="59"/>
            </a:xfrm>
            <a:custGeom>
              <a:avLst/>
              <a:gdLst>
                <a:gd name="T0" fmla="*/ 31 w 31"/>
                <a:gd name="T1" fmla="*/ 24 h 48"/>
                <a:gd name="T2" fmla="*/ 15 w 31"/>
                <a:gd name="T3" fmla="*/ 48 h 48"/>
                <a:gd name="T4" fmla="*/ 0 w 31"/>
                <a:gd name="T5" fmla="*/ 24 h 48"/>
                <a:gd name="T6" fmla="*/ 16 w 31"/>
                <a:gd name="T7" fmla="*/ 0 h 48"/>
                <a:gd name="T8" fmla="*/ 31 w 31"/>
                <a:gd name="T9" fmla="*/ 24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4"/>
                  </a:moveTo>
                  <a:cubicBezTo>
                    <a:pt x="31" y="40"/>
                    <a:pt x="25" y="48"/>
                    <a:pt x="15" y="48"/>
                  </a:cubicBezTo>
                  <a:cubicBezTo>
                    <a:pt x="6" y="48"/>
                    <a:pt x="0" y="40"/>
                    <a:pt x="0" y="24"/>
                  </a:cubicBezTo>
                  <a:cubicBezTo>
                    <a:pt x="0" y="9"/>
                    <a:pt x="6" y="0"/>
                    <a:pt x="16" y="0"/>
                  </a:cubicBezTo>
                  <a:cubicBezTo>
                    <a:pt x="26" y="0"/>
                    <a:pt x="31" y="9"/>
                    <a:pt x="31" y="24"/>
                  </a:cubicBezTo>
                  <a:close/>
                  <a:moveTo>
                    <a:pt x="6" y="24"/>
                  </a:moveTo>
                  <a:cubicBezTo>
                    <a:pt x="6" y="37"/>
                    <a:pt x="10" y="43"/>
                    <a:pt x="15" y="43"/>
                  </a:cubicBezTo>
                  <a:cubicBezTo>
                    <a:pt x="22" y="43"/>
                    <a:pt x="25" y="36"/>
                    <a:pt x="25" y="24"/>
                  </a:cubicBezTo>
                  <a:cubicBezTo>
                    <a:pt x="25" y="12"/>
                    <a:pt x="22" y="5"/>
                    <a:pt x="16" y="5"/>
                  </a:cubicBezTo>
                  <a:cubicBezTo>
                    <a:pt x="10" y="5"/>
                    <a:pt x="6" y="12"/>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0" name="Freeform 582">
              <a:extLst>
                <a:ext uri="{FF2B5EF4-FFF2-40B4-BE49-F238E27FC236}">
                  <a16:creationId xmlns:a16="http://schemas.microsoft.com/office/drawing/2014/main" id="{4C29C2B3-D757-D649-8496-7A9874BD9020}"/>
                </a:ext>
              </a:extLst>
            </p:cNvPr>
            <p:cNvSpPr>
              <a:spLocks/>
            </p:cNvSpPr>
            <p:nvPr/>
          </p:nvSpPr>
          <p:spPr bwMode="auto">
            <a:xfrm>
              <a:off x="2643" y="1634"/>
              <a:ext cx="19" cy="57"/>
            </a:xfrm>
            <a:custGeom>
              <a:avLst/>
              <a:gdLst>
                <a:gd name="T0" fmla="*/ 12 w 19"/>
                <a:gd name="T1" fmla="*/ 7 h 57"/>
                <a:gd name="T2" fmla="*/ 12 w 19"/>
                <a:gd name="T3" fmla="*/ 7 h 57"/>
                <a:gd name="T4" fmla="*/ 2 w 19"/>
                <a:gd name="T5" fmla="*/ 12 h 57"/>
                <a:gd name="T6" fmla="*/ 0 w 19"/>
                <a:gd name="T7" fmla="*/ 6 h 57"/>
                <a:gd name="T8" fmla="*/ 13 w 19"/>
                <a:gd name="T9" fmla="*/ 0 h 57"/>
                <a:gd name="T10" fmla="*/ 19 w 19"/>
                <a:gd name="T11" fmla="*/ 0 h 57"/>
                <a:gd name="T12" fmla="*/ 19 w 19"/>
                <a:gd name="T13" fmla="*/ 57 h 57"/>
                <a:gd name="T14" fmla="*/ 12 w 19"/>
                <a:gd name="T15" fmla="*/ 57 h 57"/>
                <a:gd name="T16" fmla="*/ 12 w 19"/>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7">
                  <a:moveTo>
                    <a:pt x="12" y="7"/>
                  </a:moveTo>
                  <a:lnTo>
                    <a:pt x="12" y="7"/>
                  </a:lnTo>
                  <a:lnTo>
                    <a:pt x="2" y="12"/>
                  </a:lnTo>
                  <a:lnTo>
                    <a:pt x="0" y="6"/>
                  </a:lnTo>
                  <a:lnTo>
                    <a:pt x="13" y="0"/>
                  </a:lnTo>
                  <a:lnTo>
                    <a:pt x="19" y="0"/>
                  </a:lnTo>
                  <a:lnTo>
                    <a:pt x="19"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1" name="Freeform 583">
              <a:extLst>
                <a:ext uri="{FF2B5EF4-FFF2-40B4-BE49-F238E27FC236}">
                  <a16:creationId xmlns:a16="http://schemas.microsoft.com/office/drawing/2014/main" id="{C931D635-6DB7-8C4D-A603-E34BA7EE33CF}"/>
                </a:ext>
              </a:extLst>
            </p:cNvPr>
            <p:cNvSpPr>
              <a:spLocks/>
            </p:cNvSpPr>
            <p:nvPr/>
          </p:nvSpPr>
          <p:spPr bwMode="auto">
            <a:xfrm>
              <a:off x="2688" y="1634"/>
              <a:ext cx="20" cy="57"/>
            </a:xfrm>
            <a:custGeom>
              <a:avLst/>
              <a:gdLst>
                <a:gd name="T0" fmla="*/ 13 w 20"/>
                <a:gd name="T1" fmla="*/ 7 h 57"/>
                <a:gd name="T2" fmla="*/ 13 w 20"/>
                <a:gd name="T3" fmla="*/ 7 h 57"/>
                <a:gd name="T4" fmla="*/ 3 w 20"/>
                <a:gd name="T5" fmla="*/ 12 h 57"/>
                <a:gd name="T6" fmla="*/ 0 w 20"/>
                <a:gd name="T7" fmla="*/ 6 h 57"/>
                <a:gd name="T8" fmla="*/ 14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3" y="12"/>
                  </a:lnTo>
                  <a:lnTo>
                    <a:pt x="0" y="6"/>
                  </a:lnTo>
                  <a:lnTo>
                    <a:pt x="14"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2" name="Freeform 584">
              <a:extLst>
                <a:ext uri="{FF2B5EF4-FFF2-40B4-BE49-F238E27FC236}">
                  <a16:creationId xmlns:a16="http://schemas.microsoft.com/office/drawing/2014/main" id="{08C3CA1B-E7C6-CA4E-8700-BCC165766A0D}"/>
                </a:ext>
              </a:extLst>
            </p:cNvPr>
            <p:cNvSpPr>
              <a:spLocks/>
            </p:cNvSpPr>
            <p:nvPr/>
          </p:nvSpPr>
          <p:spPr bwMode="auto">
            <a:xfrm>
              <a:off x="2734" y="1634"/>
              <a:ext cx="20" cy="57"/>
            </a:xfrm>
            <a:custGeom>
              <a:avLst/>
              <a:gdLst>
                <a:gd name="T0" fmla="*/ 12 w 20"/>
                <a:gd name="T1" fmla="*/ 7 h 57"/>
                <a:gd name="T2" fmla="*/ 12 w 20"/>
                <a:gd name="T3" fmla="*/ 7 h 57"/>
                <a:gd name="T4" fmla="*/ 2 w 20"/>
                <a:gd name="T5" fmla="*/ 12 h 57"/>
                <a:gd name="T6" fmla="*/ 0 w 20"/>
                <a:gd name="T7" fmla="*/ 6 h 57"/>
                <a:gd name="T8" fmla="*/ 14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2" y="7"/>
                  </a:lnTo>
                  <a:lnTo>
                    <a:pt x="2" y="12"/>
                  </a:lnTo>
                  <a:lnTo>
                    <a:pt x="0" y="6"/>
                  </a:lnTo>
                  <a:lnTo>
                    <a:pt x="14"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3" name="Freeform 585">
              <a:extLst>
                <a:ext uri="{FF2B5EF4-FFF2-40B4-BE49-F238E27FC236}">
                  <a16:creationId xmlns:a16="http://schemas.microsoft.com/office/drawing/2014/main" id="{EB50A2D5-88FD-0B4B-AF9B-B7E50F654CB1}"/>
                </a:ext>
              </a:extLst>
            </p:cNvPr>
            <p:cNvSpPr>
              <a:spLocks noEditPoints="1"/>
            </p:cNvSpPr>
            <p:nvPr/>
          </p:nvSpPr>
          <p:spPr bwMode="auto">
            <a:xfrm>
              <a:off x="2773" y="1632"/>
              <a:ext cx="40" cy="59"/>
            </a:xfrm>
            <a:custGeom>
              <a:avLst/>
              <a:gdLst>
                <a:gd name="T0" fmla="*/ 32 w 32"/>
                <a:gd name="T1" fmla="*/ 24 h 48"/>
                <a:gd name="T2" fmla="*/ 16 w 32"/>
                <a:gd name="T3" fmla="*/ 48 h 48"/>
                <a:gd name="T4" fmla="*/ 0 w 32"/>
                <a:gd name="T5" fmla="*/ 24 h 48"/>
                <a:gd name="T6" fmla="*/ 17 w 32"/>
                <a:gd name="T7" fmla="*/ 0 h 48"/>
                <a:gd name="T8" fmla="*/ 32 w 32"/>
                <a:gd name="T9" fmla="*/ 24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4"/>
                  </a:moveTo>
                  <a:cubicBezTo>
                    <a:pt x="32" y="40"/>
                    <a:pt x="26" y="48"/>
                    <a:pt x="16" y="48"/>
                  </a:cubicBezTo>
                  <a:cubicBezTo>
                    <a:pt x="7" y="48"/>
                    <a:pt x="1" y="40"/>
                    <a:pt x="0" y="24"/>
                  </a:cubicBezTo>
                  <a:cubicBezTo>
                    <a:pt x="0" y="9"/>
                    <a:pt x="7" y="0"/>
                    <a:pt x="17" y="0"/>
                  </a:cubicBezTo>
                  <a:cubicBezTo>
                    <a:pt x="27" y="0"/>
                    <a:pt x="32" y="9"/>
                    <a:pt x="32" y="24"/>
                  </a:cubicBezTo>
                  <a:close/>
                  <a:moveTo>
                    <a:pt x="7" y="24"/>
                  </a:moveTo>
                  <a:cubicBezTo>
                    <a:pt x="7" y="37"/>
                    <a:pt x="10" y="43"/>
                    <a:pt x="16" y="43"/>
                  </a:cubicBezTo>
                  <a:cubicBezTo>
                    <a:pt x="23" y="43"/>
                    <a:pt x="26" y="36"/>
                    <a:pt x="26" y="24"/>
                  </a:cubicBezTo>
                  <a:cubicBezTo>
                    <a:pt x="26" y="12"/>
                    <a:pt x="23" y="5"/>
                    <a:pt x="16" y="5"/>
                  </a:cubicBezTo>
                  <a:cubicBezTo>
                    <a:pt x="11" y="5"/>
                    <a:pt x="7" y="12"/>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4" name="Freeform 586">
              <a:extLst>
                <a:ext uri="{FF2B5EF4-FFF2-40B4-BE49-F238E27FC236}">
                  <a16:creationId xmlns:a16="http://schemas.microsoft.com/office/drawing/2014/main" id="{76EC0C02-2A3E-3C48-BE47-35D4ACEBA6F7}"/>
                </a:ext>
              </a:extLst>
            </p:cNvPr>
            <p:cNvSpPr>
              <a:spLocks/>
            </p:cNvSpPr>
            <p:nvPr/>
          </p:nvSpPr>
          <p:spPr bwMode="auto">
            <a:xfrm>
              <a:off x="2825" y="1634"/>
              <a:ext cx="20" cy="57"/>
            </a:xfrm>
            <a:custGeom>
              <a:avLst/>
              <a:gdLst>
                <a:gd name="T0" fmla="*/ 13 w 20"/>
                <a:gd name="T1" fmla="*/ 7 h 57"/>
                <a:gd name="T2" fmla="*/ 13 w 20"/>
                <a:gd name="T3" fmla="*/ 7 h 57"/>
                <a:gd name="T4" fmla="*/ 1 w 20"/>
                <a:gd name="T5" fmla="*/ 12 h 57"/>
                <a:gd name="T6" fmla="*/ 0 w 20"/>
                <a:gd name="T7" fmla="*/ 6 h 57"/>
                <a:gd name="T8" fmla="*/ 13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3" y="7"/>
                  </a:lnTo>
                  <a:lnTo>
                    <a:pt x="1" y="12"/>
                  </a:lnTo>
                  <a:lnTo>
                    <a:pt x="0" y="6"/>
                  </a:lnTo>
                  <a:lnTo>
                    <a:pt x="13"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5" name="Freeform 587">
              <a:extLst>
                <a:ext uri="{FF2B5EF4-FFF2-40B4-BE49-F238E27FC236}">
                  <a16:creationId xmlns:a16="http://schemas.microsoft.com/office/drawing/2014/main" id="{A0CE6FD0-F9AD-E248-B9D8-8734197B2FF7}"/>
                </a:ext>
              </a:extLst>
            </p:cNvPr>
            <p:cNvSpPr>
              <a:spLocks/>
            </p:cNvSpPr>
            <p:nvPr/>
          </p:nvSpPr>
          <p:spPr bwMode="auto">
            <a:xfrm>
              <a:off x="2871" y="1634"/>
              <a:ext cx="20" cy="57"/>
            </a:xfrm>
            <a:custGeom>
              <a:avLst/>
              <a:gdLst>
                <a:gd name="T0" fmla="*/ 12 w 20"/>
                <a:gd name="T1" fmla="*/ 7 h 57"/>
                <a:gd name="T2" fmla="*/ 11 w 20"/>
                <a:gd name="T3" fmla="*/ 7 h 57"/>
                <a:gd name="T4" fmla="*/ 1 w 20"/>
                <a:gd name="T5" fmla="*/ 12 h 57"/>
                <a:gd name="T6" fmla="*/ 0 w 20"/>
                <a:gd name="T7" fmla="*/ 6 h 57"/>
                <a:gd name="T8" fmla="*/ 12 w 20"/>
                <a:gd name="T9" fmla="*/ 0 h 57"/>
                <a:gd name="T10" fmla="*/ 20 w 20"/>
                <a:gd name="T11" fmla="*/ 0 h 57"/>
                <a:gd name="T12" fmla="*/ 20 w 20"/>
                <a:gd name="T13" fmla="*/ 57 h 57"/>
                <a:gd name="T14" fmla="*/ 12 w 20"/>
                <a:gd name="T15" fmla="*/ 57 h 57"/>
                <a:gd name="T16" fmla="*/ 12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2" y="7"/>
                  </a:moveTo>
                  <a:lnTo>
                    <a:pt x="11" y="7"/>
                  </a:lnTo>
                  <a:lnTo>
                    <a:pt x="1" y="12"/>
                  </a:lnTo>
                  <a:lnTo>
                    <a:pt x="0" y="6"/>
                  </a:lnTo>
                  <a:lnTo>
                    <a:pt x="12" y="0"/>
                  </a:lnTo>
                  <a:lnTo>
                    <a:pt x="20" y="0"/>
                  </a:lnTo>
                  <a:lnTo>
                    <a:pt x="20" y="57"/>
                  </a:lnTo>
                  <a:lnTo>
                    <a:pt x="12" y="57"/>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6" name="Freeform 588">
              <a:extLst>
                <a:ext uri="{FF2B5EF4-FFF2-40B4-BE49-F238E27FC236}">
                  <a16:creationId xmlns:a16="http://schemas.microsoft.com/office/drawing/2014/main" id="{A3D815CC-3E7D-8E42-B189-1B7ACE961E78}"/>
                </a:ext>
              </a:extLst>
            </p:cNvPr>
            <p:cNvSpPr>
              <a:spLocks/>
            </p:cNvSpPr>
            <p:nvPr/>
          </p:nvSpPr>
          <p:spPr bwMode="auto">
            <a:xfrm>
              <a:off x="2916" y="1634"/>
              <a:ext cx="20" cy="57"/>
            </a:xfrm>
            <a:custGeom>
              <a:avLst/>
              <a:gdLst>
                <a:gd name="T0" fmla="*/ 13 w 20"/>
                <a:gd name="T1" fmla="*/ 7 h 57"/>
                <a:gd name="T2" fmla="*/ 12 w 20"/>
                <a:gd name="T3" fmla="*/ 7 h 57"/>
                <a:gd name="T4" fmla="*/ 2 w 20"/>
                <a:gd name="T5" fmla="*/ 12 h 57"/>
                <a:gd name="T6" fmla="*/ 0 w 20"/>
                <a:gd name="T7" fmla="*/ 6 h 57"/>
                <a:gd name="T8" fmla="*/ 13 w 20"/>
                <a:gd name="T9" fmla="*/ 0 h 57"/>
                <a:gd name="T10" fmla="*/ 20 w 20"/>
                <a:gd name="T11" fmla="*/ 0 h 57"/>
                <a:gd name="T12" fmla="*/ 20 w 20"/>
                <a:gd name="T13" fmla="*/ 57 h 57"/>
                <a:gd name="T14" fmla="*/ 13 w 20"/>
                <a:gd name="T15" fmla="*/ 57 h 57"/>
                <a:gd name="T16" fmla="*/ 13 w 20"/>
                <a:gd name="T17" fmla="*/ 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7">
                  <a:moveTo>
                    <a:pt x="13" y="7"/>
                  </a:moveTo>
                  <a:lnTo>
                    <a:pt x="12" y="7"/>
                  </a:lnTo>
                  <a:lnTo>
                    <a:pt x="2" y="12"/>
                  </a:lnTo>
                  <a:lnTo>
                    <a:pt x="0" y="6"/>
                  </a:lnTo>
                  <a:lnTo>
                    <a:pt x="13" y="0"/>
                  </a:lnTo>
                  <a:lnTo>
                    <a:pt x="20" y="0"/>
                  </a:lnTo>
                  <a:lnTo>
                    <a:pt x="20" y="57"/>
                  </a:lnTo>
                  <a:lnTo>
                    <a:pt x="13" y="57"/>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7" name="Freeform 589">
              <a:extLst>
                <a:ext uri="{FF2B5EF4-FFF2-40B4-BE49-F238E27FC236}">
                  <a16:creationId xmlns:a16="http://schemas.microsoft.com/office/drawing/2014/main" id="{3B6793CF-0513-B64F-B661-23B675459A69}"/>
                </a:ext>
              </a:extLst>
            </p:cNvPr>
            <p:cNvSpPr>
              <a:spLocks noEditPoints="1"/>
            </p:cNvSpPr>
            <p:nvPr/>
          </p:nvSpPr>
          <p:spPr bwMode="auto">
            <a:xfrm>
              <a:off x="1909" y="1738"/>
              <a:ext cx="38" cy="61"/>
            </a:xfrm>
            <a:custGeom>
              <a:avLst/>
              <a:gdLst>
                <a:gd name="T0" fmla="*/ 31 w 31"/>
                <a:gd name="T1" fmla="*/ 24 h 49"/>
                <a:gd name="T2" fmla="*/ 15 w 31"/>
                <a:gd name="T3" fmla="*/ 49 h 49"/>
                <a:gd name="T4" fmla="*/ 0 w 31"/>
                <a:gd name="T5" fmla="*/ 25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5"/>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8" name="Freeform 590">
              <a:extLst>
                <a:ext uri="{FF2B5EF4-FFF2-40B4-BE49-F238E27FC236}">
                  <a16:creationId xmlns:a16="http://schemas.microsoft.com/office/drawing/2014/main" id="{FFA73F7B-AD2E-274E-AEE6-57966463ACC7}"/>
                </a:ext>
              </a:extLst>
            </p:cNvPr>
            <p:cNvSpPr>
              <a:spLocks/>
            </p:cNvSpPr>
            <p:nvPr/>
          </p:nvSpPr>
          <p:spPr bwMode="auto">
            <a:xfrm>
              <a:off x="1960" y="1739"/>
              <a:ext cx="19" cy="58"/>
            </a:xfrm>
            <a:custGeom>
              <a:avLst/>
              <a:gdLst>
                <a:gd name="T0" fmla="*/ 12 w 19"/>
                <a:gd name="T1" fmla="*/ 8 h 58"/>
                <a:gd name="T2" fmla="*/ 12 w 19"/>
                <a:gd name="T3" fmla="*/ 8 h 58"/>
                <a:gd name="T4" fmla="*/ 2 w 19"/>
                <a:gd name="T5" fmla="*/ 13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3"/>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69" name="Freeform 591">
              <a:extLst>
                <a:ext uri="{FF2B5EF4-FFF2-40B4-BE49-F238E27FC236}">
                  <a16:creationId xmlns:a16="http://schemas.microsoft.com/office/drawing/2014/main" id="{0922ED78-60D8-6E48-AE19-183B1352128C}"/>
                </a:ext>
              </a:extLst>
            </p:cNvPr>
            <p:cNvSpPr>
              <a:spLocks/>
            </p:cNvSpPr>
            <p:nvPr/>
          </p:nvSpPr>
          <p:spPr bwMode="auto">
            <a:xfrm>
              <a:off x="2005" y="1739"/>
              <a:ext cx="20" cy="58"/>
            </a:xfrm>
            <a:custGeom>
              <a:avLst/>
              <a:gdLst>
                <a:gd name="T0" fmla="*/ 13 w 20"/>
                <a:gd name="T1" fmla="*/ 8 h 58"/>
                <a:gd name="T2" fmla="*/ 13 w 20"/>
                <a:gd name="T3" fmla="*/ 8 h 58"/>
                <a:gd name="T4" fmla="*/ 3 w 20"/>
                <a:gd name="T5" fmla="*/ 13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3"/>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0" name="Freeform 592">
              <a:extLst>
                <a:ext uri="{FF2B5EF4-FFF2-40B4-BE49-F238E27FC236}">
                  <a16:creationId xmlns:a16="http://schemas.microsoft.com/office/drawing/2014/main" id="{1A976554-31EE-6449-8FE9-D36253424980}"/>
                </a:ext>
              </a:extLst>
            </p:cNvPr>
            <p:cNvSpPr>
              <a:spLocks noEditPoints="1"/>
            </p:cNvSpPr>
            <p:nvPr/>
          </p:nvSpPr>
          <p:spPr bwMode="auto">
            <a:xfrm>
              <a:off x="2045" y="1738"/>
              <a:ext cx="39" cy="61"/>
            </a:xfrm>
            <a:custGeom>
              <a:avLst/>
              <a:gdLst>
                <a:gd name="T0" fmla="*/ 32 w 32"/>
                <a:gd name="T1" fmla="*/ 24 h 49"/>
                <a:gd name="T2" fmla="*/ 16 w 32"/>
                <a:gd name="T3" fmla="*/ 49 h 49"/>
                <a:gd name="T4" fmla="*/ 0 w 32"/>
                <a:gd name="T5" fmla="*/ 25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5"/>
                  </a:cubicBezTo>
                  <a:cubicBezTo>
                    <a:pt x="0" y="9"/>
                    <a:pt x="7" y="0"/>
                    <a:pt x="17" y="0"/>
                  </a:cubicBezTo>
                  <a:cubicBezTo>
                    <a:pt x="27" y="0"/>
                    <a:pt x="32" y="9"/>
                    <a:pt x="32" y="24"/>
                  </a:cubicBezTo>
                  <a:close/>
                  <a:moveTo>
                    <a:pt x="7" y="25"/>
                  </a:moveTo>
                  <a:cubicBezTo>
                    <a:pt x="7" y="37"/>
                    <a:pt x="11"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1" name="Freeform 593">
              <a:extLst>
                <a:ext uri="{FF2B5EF4-FFF2-40B4-BE49-F238E27FC236}">
                  <a16:creationId xmlns:a16="http://schemas.microsoft.com/office/drawing/2014/main" id="{CC516369-0FE8-344A-8114-C753FEBA3594}"/>
                </a:ext>
              </a:extLst>
            </p:cNvPr>
            <p:cNvSpPr>
              <a:spLocks/>
            </p:cNvSpPr>
            <p:nvPr/>
          </p:nvSpPr>
          <p:spPr bwMode="auto">
            <a:xfrm>
              <a:off x="2097" y="1739"/>
              <a:ext cx="19" cy="58"/>
            </a:xfrm>
            <a:custGeom>
              <a:avLst/>
              <a:gdLst>
                <a:gd name="T0" fmla="*/ 12 w 19"/>
                <a:gd name="T1" fmla="*/ 8 h 58"/>
                <a:gd name="T2" fmla="*/ 12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1" y="13"/>
                  </a:lnTo>
                  <a:lnTo>
                    <a:pt x="0" y="8"/>
                  </a:lnTo>
                  <a:lnTo>
                    <a:pt x="12"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2" name="Freeform 594">
              <a:extLst>
                <a:ext uri="{FF2B5EF4-FFF2-40B4-BE49-F238E27FC236}">
                  <a16:creationId xmlns:a16="http://schemas.microsoft.com/office/drawing/2014/main" id="{B0F1549F-82FF-D74C-9FB6-4B42ECB6D7FA}"/>
                </a:ext>
              </a:extLst>
            </p:cNvPr>
            <p:cNvSpPr>
              <a:spLocks/>
            </p:cNvSpPr>
            <p:nvPr/>
          </p:nvSpPr>
          <p:spPr bwMode="auto">
            <a:xfrm>
              <a:off x="2142" y="1739"/>
              <a:ext cx="20" cy="58"/>
            </a:xfrm>
            <a:custGeom>
              <a:avLst/>
              <a:gdLst>
                <a:gd name="T0" fmla="*/ 12 w 20"/>
                <a:gd name="T1" fmla="*/ 8 h 58"/>
                <a:gd name="T2" fmla="*/ 12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3" name="Freeform 595">
              <a:extLst>
                <a:ext uri="{FF2B5EF4-FFF2-40B4-BE49-F238E27FC236}">
                  <a16:creationId xmlns:a16="http://schemas.microsoft.com/office/drawing/2014/main" id="{640EFAB2-7239-1E4F-BAEA-148E89EAC0C1}"/>
                </a:ext>
              </a:extLst>
            </p:cNvPr>
            <p:cNvSpPr>
              <a:spLocks/>
            </p:cNvSpPr>
            <p:nvPr/>
          </p:nvSpPr>
          <p:spPr bwMode="auto">
            <a:xfrm>
              <a:off x="2188"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4" name="Freeform 596">
              <a:extLst>
                <a:ext uri="{FF2B5EF4-FFF2-40B4-BE49-F238E27FC236}">
                  <a16:creationId xmlns:a16="http://schemas.microsoft.com/office/drawing/2014/main" id="{80EA5409-DE06-D54E-9AE4-7EC9ECF8D4A6}"/>
                </a:ext>
              </a:extLst>
            </p:cNvPr>
            <p:cNvSpPr>
              <a:spLocks noEditPoints="1"/>
            </p:cNvSpPr>
            <p:nvPr/>
          </p:nvSpPr>
          <p:spPr bwMode="auto">
            <a:xfrm>
              <a:off x="2227" y="1738"/>
              <a:ext cx="40" cy="61"/>
            </a:xfrm>
            <a:custGeom>
              <a:avLst/>
              <a:gdLst>
                <a:gd name="T0" fmla="*/ 32 w 32"/>
                <a:gd name="T1" fmla="*/ 24 h 49"/>
                <a:gd name="T2" fmla="*/ 16 w 32"/>
                <a:gd name="T3" fmla="*/ 49 h 49"/>
                <a:gd name="T4" fmla="*/ 0 w 32"/>
                <a:gd name="T5" fmla="*/ 25 h 49"/>
                <a:gd name="T6" fmla="*/ 16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0" y="40"/>
                    <a:pt x="0" y="25"/>
                  </a:cubicBezTo>
                  <a:cubicBezTo>
                    <a:pt x="0" y="9"/>
                    <a:pt x="7" y="0"/>
                    <a:pt x="16" y="0"/>
                  </a:cubicBezTo>
                  <a:cubicBezTo>
                    <a:pt x="26" y="0"/>
                    <a:pt x="32" y="9"/>
                    <a:pt x="32" y="24"/>
                  </a:cubicBezTo>
                  <a:close/>
                  <a:moveTo>
                    <a:pt x="7" y="25"/>
                  </a:moveTo>
                  <a:cubicBezTo>
                    <a:pt x="7" y="37"/>
                    <a:pt x="10" y="44"/>
                    <a:pt x="16" y="44"/>
                  </a:cubicBezTo>
                  <a:cubicBezTo>
                    <a:pt x="22"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5" name="Freeform 597">
              <a:extLst>
                <a:ext uri="{FF2B5EF4-FFF2-40B4-BE49-F238E27FC236}">
                  <a16:creationId xmlns:a16="http://schemas.microsoft.com/office/drawing/2014/main" id="{1467D9B9-4CDA-D14D-9E00-2A3168F80AC3}"/>
                </a:ext>
              </a:extLst>
            </p:cNvPr>
            <p:cNvSpPr>
              <a:spLocks/>
            </p:cNvSpPr>
            <p:nvPr/>
          </p:nvSpPr>
          <p:spPr bwMode="auto">
            <a:xfrm>
              <a:off x="2279"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6" name="Freeform 598">
              <a:extLst>
                <a:ext uri="{FF2B5EF4-FFF2-40B4-BE49-F238E27FC236}">
                  <a16:creationId xmlns:a16="http://schemas.microsoft.com/office/drawing/2014/main" id="{C40E549B-06E7-A241-A0D7-9E7AD3030FE5}"/>
                </a:ext>
              </a:extLst>
            </p:cNvPr>
            <p:cNvSpPr>
              <a:spLocks/>
            </p:cNvSpPr>
            <p:nvPr/>
          </p:nvSpPr>
          <p:spPr bwMode="auto">
            <a:xfrm>
              <a:off x="2325" y="1739"/>
              <a:ext cx="19" cy="58"/>
            </a:xfrm>
            <a:custGeom>
              <a:avLst/>
              <a:gdLst>
                <a:gd name="T0" fmla="*/ 11 w 19"/>
                <a:gd name="T1" fmla="*/ 8 h 58"/>
                <a:gd name="T2" fmla="*/ 11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7" name="Freeform 599">
              <a:extLst>
                <a:ext uri="{FF2B5EF4-FFF2-40B4-BE49-F238E27FC236}">
                  <a16:creationId xmlns:a16="http://schemas.microsoft.com/office/drawing/2014/main" id="{0E703520-6F81-794D-B16E-FD005C491ED5}"/>
                </a:ext>
              </a:extLst>
            </p:cNvPr>
            <p:cNvSpPr>
              <a:spLocks/>
            </p:cNvSpPr>
            <p:nvPr/>
          </p:nvSpPr>
          <p:spPr bwMode="auto">
            <a:xfrm>
              <a:off x="2370" y="1739"/>
              <a:ext cx="19" cy="58"/>
            </a:xfrm>
            <a:custGeom>
              <a:avLst/>
              <a:gdLst>
                <a:gd name="T0" fmla="*/ 11 w 19"/>
                <a:gd name="T1" fmla="*/ 8 h 58"/>
                <a:gd name="T2" fmla="*/ 11 w 19"/>
                <a:gd name="T3" fmla="*/ 8 h 58"/>
                <a:gd name="T4" fmla="*/ 1 w 19"/>
                <a:gd name="T5" fmla="*/ 13 h 58"/>
                <a:gd name="T6" fmla="*/ 0 w 19"/>
                <a:gd name="T7" fmla="*/ 8 h 58"/>
                <a:gd name="T8" fmla="*/ 13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3"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8" name="Freeform 600">
              <a:extLst>
                <a:ext uri="{FF2B5EF4-FFF2-40B4-BE49-F238E27FC236}">
                  <a16:creationId xmlns:a16="http://schemas.microsoft.com/office/drawing/2014/main" id="{343D5F8F-346A-854C-BCD6-EE285F92B407}"/>
                </a:ext>
              </a:extLst>
            </p:cNvPr>
            <p:cNvSpPr>
              <a:spLocks noEditPoints="1"/>
            </p:cNvSpPr>
            <p:nvPr/>
          </p:nvSpPr>
          <p:spPr bwMode="auto">
            <a:xfrm>
              <a:off x="2410" y="1738"/>
              <a:ext cx="39" cy="61"/>
            </a:xfrm>
            <a:custGeom>
              <a:avLst/>
              <a:gdLst>
                <a:gd name="T0" fmla="*/ 32 w 32"/>
                <a:gd name="T1" fmla="*/ 24 h 49"/>
                <a:gd name="T2" fmla="*/ 15 w 32"/>
                <a:gd name="T3" fmla="*/ 49 h 49"/>
                <a:gd name="T4" fmla="*/ 0 w 32"/>
                <a:gd name="T5" fmla="*/ 25 h 49"/>
                <a:gd name="T6" fmla="*/ 16 w 32"/>
                <a:gd name="T7" fmla="*/ 0 h 49"/>
                <a:gd name="T8" fmla="*/ 32 w 32"/>
                <a:gd name="T9" fmla="*/ 24 h 49"/>
                <a:gd name="T10" fmla="*/ 6 w 32"/>
                <a:gd name="T11" fmla="*/ 25 h 49"/>
                <a:gd name="T12" fmla="*/ 16 w 32"/>
                <a:gd name="T13" fmla="*/ 44 h 49"/>
                <a:gd name="T14" fmla="*/ 25 w 32"/>
                <a:gd name="T15" fmla="*/ 24 h 49"/>
                <a:gd name="T16" fmla="*/ 16 w 32"/>
                <a:gd name="T17" fmla="*/ 5 h 49"/>
                <a:gd name="T18" fmla="*/ 6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5" y="49"/>
                  </a:cubicBezTo>
                  <a:cubicBezTo>
                    <a:pt x="6" y="49"/>
                    <a:pt x="0" y="40"/>
                    <a:pt x="0" y="25"/>
                  </a:cubicBezTo>
                  <a:cubicBezTo>
                    <a:pt x="0" y="9"/>
                    <a:pt x="7" y="0"/>
                    <a:pt x="16" y="0"/>
                  </a:cubicBezTo>
                  <a:cubicBezTo>
                    <a:pt x="26" y="0"/>
                    <a:pt x="32" y="9"/>
                    <a:pt x="32" y="24"/>
                  </a:cubicBezTo>
                  <a:close/>
                  <a:moveTo>
                    <a:pt x="6" y="25"/>
                  </a:moveTo>
                  <a:cubicBezTo>
                    <a:pt x="6" y="37"/>
                    <a:pt x="10" y="44"/>
                    <a:pt x="16"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9" name="Freeform 601">
              <a:extLst>
                <a:ext uri="{FF2B5EF4-FFF2-40B4-BE49-F238E27FC236}">
                  <a16:creationId xmlns:a16="http://schemas.microsoft.com/office/drawing/2014/main" id="{3463293D-3727-1249-A03E-9ABABD297040}"/>
                </a:ext>
              </a:extLst>
            </p:cNvPr>
            <p:cNvSpPr>
              <a:spLocks/>
            </p:cNvSpPr>
            <p:nvPr/>
          </p:nvSpPr>
          <p:spPr bwMode="auto">
            <a:xfrm>
              <a:off x="2462" y="1739"/>
              <a:ext cx="18" cy="58"/>
            </a:xfrm>
            <a:custGeom>
              <a:avLst/>
              <a:gdLst>
                <a:gd name="T0" fmla="*/ 11 w 18"/>
                <a:gd name="T1" fmla="*/ 8 h 58"/>
                <a:gd name="T2" fmla="*/ 11 w 18"/>
                <a:gd name="T3" fmla="*/ 8 h 58"/>
                <a:gd name="T4" fmla="*/ 1 w 18"/>
                <a:gd name="T5" fmla="*/ 13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3"/>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0" name="Freeform 602">
              <a:extLst>
                <a:ext uri="{FF2B5EF4-FFF2-40B4-BE49-F238E27FC236}">
                  <a16:creationId xmlns:a16="http://schemas.microsoft.com/office/drawing/2014/main" id="{D7F9C4AE-AB6A-BA45-AE0C-199AAA896689}"/>
                </a:ext>
              </a:extLst>
            </p:cNvPr>
            <p:cNvSpPr>
              <a:spLocks/>
            </p:cNvSpPr>
            <p:nvPr/>
          </p:nvSpPr>
          <p:spPr bwMode="auto">
            <a:xfrm>
              <a:off x="2507" y="1739"/>
              <a:ext cx="19" cy="58"/>
            </a:xfrm>
            <a:custGeom>
              <a:avLst/>
              <a:gdLst>
                <a:gd name="T0" fmla="*/ 11 w 19"/>
                <a:gd name="T1" fmla="*/ 8 h 58"/>
                <a:gd name="T2" fmla="*/ 11 w 19"/>
                <a:gd name="T3" fmla="*/ 8 h 58"/>
                <a:gd name="T4" fmla="*/ 1 w 19"/>
                <a:gd name="T5" fmla="*/ 13 h 58"/>
                <a:gd name="T6" fmla="*/ 0 w 19"/>
                <a:gd name="T7" fmla="*/ 8 h 58"/>
                <a:gd name="T8" fmla="*/ 12 w 19"/>
                <a:gd name="T9" fmla="*/ 0 h 58"/>
                <a:gd name="T10" fmla="*/ 19 w 19"/>
                <a:gd name="T11" fmla="*/ 0 h 58"/>
                <a:gd name="T12" fmla="*/ 19 w 19"/>
                <a:gd name="T13" fmla="*/ 58 h 58"/>
                <a:gd name="T14" fmla="*/ 11 w 19"/>
                <a:gd name="T15" fmla="*/ 58 h 58"/>
                <a:gd name="T16" fmla="*/ 11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8"/>
                  </a:moveTo>
                  <a:lnTo>
                    <a:pt x="11" y="8"/>
                  </a:lnTo>
                  <a:lnTo>
                    <a:pt x="1" y="13"/>
                  </a:lnTo>
                  <a:lnTo>
                    <a:pt x="0" y="8"/>
                  </a:lnTo>
                  <a:lnTo>
                    <a:pt x="12" y="0"/>
                  </a:lnTo>
                  <a:lnTo>
                    <a:pt x="19" y="0"/>
                  </a:lnTo>
                  <a:lnTo>
                    <a:pt x="19"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1" name="Freeform 603">
              <a:extLst>
                <a:ext uri="{FF2B5EF4-FFF2-40B4-BE49-F238E27FC236}">
                  <a16:creationId xmlns:a16="http://schemas.microsoft.com/office/drawing/2014/main" id="{19F9F5BF-EDA8-084A-92E7-82123D654E4E}"/>
                </a:ext>
              </a:extLst>
            </p:cNvPr>
            <p:cNvSpPr>
              <a:spLocks/>
            </p:cNvSpPr>
            <p:nvPr/>
          </p:nvSpPr>
          <p:spPr bwMode="auto">
            <a:xfrm>
              <a:off x="2553" y="1739"/>
              <a:ext cx="18" cy="58"/>
            </a:xfrm>
            <a:custGeom>
              <a:avLst/>
              <a:gdLst>
                <a:gd name="T0" fmla="*/ 11 w 18"/>
                <a:gd name="T1" fmla="*/ 8 h 58"/>
                <a:gd name="T2" fmla="*/ 11 w 18"/>
                <a:gd name="T3" fmla="*/ 8 h 58"/>
                <a:gd name="T4" fmla="*/ 1 w 18"/>
                <a:gd name="T5" fmla="*/ 13 h 58"/>
                <a:gd name="T6" fmla="*/ 0 w 18"/>
                <a:gd name="T7" fmla="*/ 8 h 58"/>
                <a:gd name="T8" fmla="*/ 12 w 18"/>
                <a:gd name="T9" fmla="*/ 0 h 58"/>
                <a:gd name="T10" fmla="*/ 18 w 18"/>
                <a:gd name="T11" fmla="*/ 0 h 58"/>
                <a:gd name="T12" fmla="*/ 18 w 18"/>
                <a:gd name="T13" fmla="*/ 58 h 58"/>
                <a:gd name="T14" fmla="*/ 11 w 18"/>
                <a:gd name="T15" fmla="*/ 58 h 58"/>
                <a:gd name="T16" fmla="*/ 11 w 18"/>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8"/>
                  </a:moveTo>
                  <a:lnTo>
                    <a:pt x="11" y="8"/>
                  </a:lnTo>
                  <a:lnTo>
                    <a:pt x="1" y="13"/>
                  </a:lnTo>
                  <a:lnTo>
                    <a:pt x="0" y="8"/>
                  </a:lnTo>
                  <a:lnTo>
                    <a:pt x="12" y="0"/>
                  </a:lnTo>
                  <a:lnTo>
                    <a:pt x="18" y="0"/>
                  </a:lnTo>
                  <a:lnTo>
                    <a:pt x="18" y="58"/>
                  </a:lnTo>
                  <a:lnTo>
                    <a:pt x="11" y="58"/>
                  </a:lnTo>
                  <a:lnTo>
                    <a:pt x="11"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2" name="Freeform 604">
              <a:extLst>
                <a:ext uri="{FF2B5EF4-FFF2-40B4-BE49-F238E27FC236}">
                  <a16:creationId xmlns:a16="http://schemas.microsoft.com/office/drawing/2014/main" id="{5F179C42-1CDA-924E-BFF9-16F5198A7643}"/>
                </a:ext>
              </a:extLst>
            </p:cNvPr>
            <p:cNvSpPr>
              <a:spLocks noEditPoints="1"/>
            </p:cNvSpPr>
            <p:nvPr/>
          </p:nvSpPr>
          <p:spPr bwMode="auto">
            <a:xfrm>
              <a:off x="2592" y="1738"/>
              <a:ext cx="38" cy="61"/>
            </a:xfrm>
            <a:custGeom>
              <a:avLst/>
              <a:gdLst>
                <a:gd name="T0" fmla="*/ 31 w 31"/>
                <a:gd name="T1" fmla="*/ 24 h 49"/>
                <a:gd name="T2" fmla="*/ 15 w 31"/>
                <a:gd name="T3" fmla="*/ 49 h 49"/>
                <a:gd name="T4" fmla="*/ 0 w 31"/>
                <a:gd name="T5" fmla="*/ 25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5"/>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3" name="Freeform 605">
              <a:extLst>
                <a:ext uri="{FF2B5EF4-FFF2-40B4-BE49-F238E27FC236}">
                  <a16:creationId xmlns:a16="http://schemas.microsoft.com/office/drawing/2014/main" id="{76DA107A-4890-4048-8E6C-11FEBEE18FDC}"/>
                </a:ext>
              </a:extLst>
            </p:cNvPr>
            <p:cNvSpPr>
              <a:spLocks/>
            </p:cNvSpPr>
            <p:nvPr/>
          </p:nvSpPr>
          <p:spPr bwMode="auto">
            <a:xfrm>
              <a:off x="2643" y="1739"/>
              <a:ext cx="19" cy="58"/>
            </a:xfrm>
            <a:custGeom>
              <a:avLst/>
              <a:gdLst>
                <a:gd name="T0" fmla="*/ 12 w 19"/>
                <a:gd name="T1" fmla="*/ 8 h 58"/>
                <a:gd name="T2" fmla="*/ 12 w 19"/>
                <a:gd name="T3" fmla="*/ 8 h 58"/>
                <a:gd name="T4" fmla="*/ 2 w 19"/>
                <a:gd name="T5" fmla="*/ 13 h 58"/>
                <a:gd name="T6" fmla="*/ 0 w 19"/>
                <a:gd name="T7" fmla="*/ 8 h 58"/>
                <a:gd name="T8" fmla="*/ 13 w 19"/>
                <a:gd name="T9" fmla="*/ 0 h 58"/>
                <a:gd name="T10" fmla="*/ 19 w 19"/>
                <a:gd name="T11" fmla="*/ 0 h 58"/>
                <a:gd name="T12" fmla="*/ 19 w 19"/>
                <a:gd name="T13" fmla="*/ 58 h 58"/>
                <a:gd name="T14" fmla="*/ 12 w 19"/>
                <a:gd name="T15" fmla="*/ 58 h 58"/>
                <a:gd name="T16" fmla="*/ 12 w 19"/>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8"/>
                  </a:moveTo>
                  <a:lnTo>
                    <a:pt x="12" y="8"/>
                  </a:lnTo>
                  <a:lnTo>
                    <a:pt x="2" y="13"/>
                  </a:lnTo>
                  <a:lnTo>
                    <a:pt x="0" y="8"/>
                  </a:lnTo>
                  <a:lnTo>
                    <a:pt x="13" y="0"/>
                  </a:lnTo>
                  <a:lnTo>
                    <a:pt x="19" y="0"/>
                  </a:lnTo>
                  <a:lnTo>
                    <a:pt x="19"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4" name="Freeform 606">
              <a:extLst>
                <a:ext uri="{FF2B5EF4-FFF2-40B4-BE49-F238E27FC236}">
                  <a16:creationId xmlns:a16="http://schemas.microsoft.com/office/drawing/2014/main" id="{3594ACB5-AF07-814A-AC3F-7948EF5736A6}"/>
                </a:ext>
              </a:extLst>
            </p:cNvPr>
            <p:cNvSpPr>
              <a:spLocks/>
            </p:cNvSpPr>
            <p:nvPr/>
          </p:nvSpPr>
          <p:spPr bwMode="auto">
            <a:xfrm>
              <a:off x="2688" y="1739"/>
              <a:ext cx="20" cy="58"/>
            </a:xfrm>
            <a:custGeom>
              <a:avLst/>
              <a:gdLst>
                <a:gd name="T0" fmla="*/ 13 w 20"/>
                <a:gd name="T1" fmla="*/ 8 h 58"/>
                <a:gd name="T2" fmla="*/ 13 w 20"/>
                <a:gd name="T3" fmla="*/ 8 h 58"/>
                <a:gd name="T4" fmla="*/ 3 w 20"/>
                <a:gd name="T5" fmla="*/ 13 h 58"/>
                <a:gd name="T6" fmla="*/ 0 w 20"/>
                <a:gd name="T7" fmla="*/ 8 h 58"/>
                <a:gd name="T8" fmla="*/ 14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3" y="13"/>
                  </a:lnTo>
                  <a:lnTo>
                    <a:pt x="0" y="8"/>
                  </a:lnTo>
                  <a:lnTo>
                    <a:pt x="14"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5" name="Freeform 607">
              <a:extLst>
                <a:ext uri="{FF2B5EF4-FFF2-40B4-BE49-F238E27FC236}">
                  <a16:creationId xmlns:a16="http://schemas.microsoft.com/office/drawing/2014/main" id="{EB8D1E9F-312B-7C4E-9041-8712BACBAC27}"/>
                </a:ext>
              </a:extLst>
            </p:cNvPr>
            <p:cNvSpPr>
              <a:spLocks/>
            </p:cNvSpPr>
            <p:nvPr/>
          </p:nvSpPr>
          <p:spPr bwMode="auto">
            <a:xfrm>
              <a:off x="2734" y="1739"/>
              <a:ext cx="20" cy="58"/>
            </a:xfrm>
            <a:custGeom>
              <a:avLst/>
              <a:gdLst>
                <a:gd name="T0" fmla="*/ 12 w 20"/>
                <a:gd name="T1" fmla="*/ 8 h 58"/>
                <a:gd name="T2" fmla="*/ 12 w 20"/>
                <a:gd name="T3" fmla="*/ 8 h 58"/>
                <a:gd name="T4" fmla="*/ 2 w 20"/>
                <a:gd name="T5" fmla="*/ 13 h 58"/>
                <a:gd name="T6" fmla="*/ 0 w 20"/>
                <a:gd name="T7" fmla="*/ 8 h 58"/>
                <a:gd name="T8" fmla="*/ 14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2" y="8"/>
                  </a:lnTo>
                  <a:lnTo>
                    <a:pt x="2" y="13"/>
                  </a:lnTo>
                  <a:lnTo>
                    <a:pt x="0" y="8"/>
                  </a:lnTo>
                  <a:lnTo>
                    <a:pt x="14"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6" name="Freeform 608">
              <a:extLst>
                <a:ext uri="{FF2B5EF4-FFF2-40B4-BE49-F238E27FC236}">
                  <a16:creationId xmlns:a16="http://schemas.microsoft.com/office/drawing/2014/main" id="{99A0D703-1226-C74F-85A4-698D06429E58}"/>
                </a:ext>
              </a:extLst>
            </p:cNvPr>
            <p:cNvSpPr>
              <a:spLocks noEditPoints="1"/>
            </p:cNvSpPr>
            <p:nvPr/>
          </p:nvSpPr>
          <p:spPr bwMode="auto">
            <a:xfrm>
              <a:off x="2773" y="1738"/>
              <a:ext cx="40" cy="61"/>
            </a:xfrm>
            <a:custGeom>
              <a:avLst/>
              <a:gdLst>
                <a:gd name="T0" fmla="*/ 32 w 32"/>
                <a:gd name="T1" fmla="*/ 24 h 49"/>
                <a:gd name="T2" fmla="*/ 16 w 32"/>
                <a:gd name="T3" fmla="*/ 49 h 49"/>
                <a:gd name="T4" fmla="*/ 0 w 32"/>
                <a:gd name="T5" fmla="*/ 25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5"/>
                  </a:cubicBezTo>
                  <a:cubicBezTo>
                    <a:pt x="0" y="9"/>
                    <a:pt x="7" y="0"/>
                    <a:pt x="17" y="0"/>
                  </a:cubicBezTo>
                  <a:cubicBezTo>
                    <a:pt x="27" y="0"/>
                    <a:pt x="32" y="9"/>
                    <a:pt x="32" y="24"/>
                  </a:cubicBezTo>
                  <a:close/>
                  <a:moveTo>
                    <a:pt x="7" y="25"/>
                  </a:moveTo>
                  <a:cubicBezTo>
                    <a:pt x="7" y="37"/>
                    <a:pt x="10"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7" name="Freeform 609">
              <a:extLst>
                <a:ext uri="{FF2B5EF4-FFF2-40B4-BE49-F238E27FC236}">
                  <a16:creationId xmlns:a16="http://schemas.microsoft.com/office/drawing/2014/main" id="{101DB6C5-F854-BE4E-A94F-361587F26503}"/>
                </a:ext>
              </a:extLst>
            </p:cNvPr>
            <p:cNvSpPr>
              <a:spLocks/>
            </p:cNvSpPr>
            <p:nvPr/>
          </p:nvSpPr>
          <p:spPr bwMode="auto">
            <a:xfrm>
              <a:off x="2825" y="1739"/>
              <a:ext cx="20" cy="58"/>
            </a:xfrm>
            <a:custGeom>
              <a:avLst/>
              <a:gdLst>
                <a:gd name="T0" fmla="*/ 13 w 20"/>
                <a:gd name="T1" fmla="*/ 8 h 58"/>
                <a:gd name="T2" fmla="*/ 13 w 20"/>
                <a:gd name="T3" fmla="*/ 8 h 58"/>
                <a:gd name="T4" fmla="*/ 1 w 20"/>
                <a:gd name="T5" fmla="*/ 13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3" y="8"/>
                  </a:lnTo>
                  <a:lnTo>
                    <a:pt x="1" y="13"/>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8" name="Freeform 610">
              <a:extLst>
                <a:ext uri="{FF2B5EF4-FFF2-40B4-BE49-F238E27FC236}">
                  <a16:creationId xmlns:a16="http://schemas.microsoft.com/office/drawing/2014/main" id="{36355781-C603-324D-99A5-8CCD6AE61466}"/>
                </a:ext>
              </a:extLst>
            </p:cNvPr>
            <p:cNvSpPr>
              <a:spLocks/>
            </p:cNvSpPr>
            <p:nvPr/>
          </p:nvSpPr>
          <p:spPr bwMode="auto">
            <a:xfrm>
              <a:off x="2871" y="1739"/>
              <a:ext cx="20" cy="58"/>
            </a:xfrm>
            <a:custGeom>
              <a:avLst/>
              <a:gdLst>
                <a:gd name="T0" fmla="*/ 12 w 20"/>
                <a:gd name="T1" fmla="*/ 8 h 58"/>
                <a:gd name="T2" fmla="*/ 11 w 20"/>
                <a:gd name="T3" fmla="*/ 8 h 58"/>
                <a:gd name="T4" fmla="*/ 1 w 20"/>
                <a:gd name="T5" fmla="*/ 13 h 58"/>
                <a:gd name="T6" fmla="*/ 0 w 20"/>
                <a:gd name="T7" fmla="*/ 8 h 58"/>
                <a:gd name="T8" fmla="*/ 12 w 20"/>
                <a:gd name="T9" fmla="*/ 0 h 58"/>
                <a:gd name="T10" fmla="*/ 20 w 20"/>
                <a:gd name="T11" fmla="*/ 0 h 58"/>
                <a:gd name="T12" fmla="*/ 20 w 20"/>
                <a:gd name="T13" fmla="*/ 58 h 58"/>
                <a:gd name="T14" fmla="*/ 12 w 20"/>
                <a:gd name="T15" fmla="*/ 58 h 58"/>
                <a:gd name="T16" fmla="*/ 12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8"/>
                  </a:moveTo>
                  <a:lnTo>
                    <a:pt x="11" y="8"/>
                  </a:lnTo>
                  <a:lnTo>
                    <a:pt x="1" y="13"/>
                  </a:lnTo>
                  <a:lnTo>
                    <a:pt x="0" y="8"/>
                  </a:lnTo>
                  <a:lnTo>
                    <a:pt x="12" y="0"/>
                  </a:lnTo>
                  <a:lnTo>
                    <a:pt x="20" y="0"/>
                  </a:lnTo>
                  <a:lnTo>
                    <a:pt x="20" y="58"/>
                  </a:lnTo>
                  <a:lnTo>
                    <a:pt x="12" y="58"/>
                  </a:lnTo>
                  <a:lnTo>
                    <a:pt x="12"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9" name="Freeform 611">
              <a:extLst>
                <a:ext uri="{FF2B5EF4-FFF2-40B4-BE49-F238E27FC236}">
                  <a16:creationId xmlns:a16="http://schemas.microsoft.com/office/drawing/2014/main" id="{014377EF-EB9B-2B41-9AB4-C8153DB26477}"/>
                </a:ext>
              </a:extLst>
            </p:cNvPr>
            <p:cNvSpPr>
              <a:spLocks/>
            </p:cNvSpPr>
            <p:nvPr/>
          </p:nvSpPr>
          <p:spPr bwMode="auto">
            <a:xfrm>
              <a:off x="2916" y="1739"/>
              <a:ext cx="20" cy="58"/>
            </a:xfrm>
            <a:custGeom>
              <a:avLst/>
              <a:gdLst>
                <a:gd name="T0" fmla="*/ 13 w 20"/>
                <a:gd name="T1" fmla="*/ 8 h 58"/>
                <a:gd name="T2" fmla="*/ 12 w 20"/>
                <a:gd name="T3" fmla="*/ 8 h 58"/>
                <a:gd name="T4" fmla="*/ 2 w 20"/>
                <a:gd name="T5" fmla="*/ 13 h 58"/>
                <a:gd name="T6" fmla="*/ 0 w 20"/>
                <a:gd name="T7" fmla="*/ 8 h 58"/>
                <a:gd name="T8" fmla="*/ 13 w 20"/>
                <a:gd name="T9" fmla="*/ 0 h 58"/>
                <a:gd name="T10" fmla="*/ 20 w 20"/>
                <a:gd name="T11" fmla="*/ 0 h 58"/>
                <a:gd name="T12" fmla="*/ 20 w 20"/>
                <a:gd name="T13" fmla="*/ 58 h 58"/>
                <a:gd name="T14" fmla="*/ 13 w 20"/>
                <a:gd name="T15" fmla="*/ 58 h 58"/>
                <a:gd name="T16" fmla="*/ 13 w 20"/>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8"/>
                  </a:moveTo>
                  <a:lnTo>
                    <a:pt x="12" y="8"/>
                  </a:lnTo>
                  <a:lnTo>
                    <a:pt x="2" y="13"/>
                  </a:lnTo>
                  <a:lnTo>
                    <a:pt x="0" y="8"/>
                  </a:lnTo>
                  <a:lnTo>
                    <a:pt x="13" y="0"/>
                  </a:lnTo>
                  <a:lnTo>
                    <a:pt x="20" y="0"/>
                  </a:lnTo>
                  <a:lnTo>
                    <a:pt x="20" y="58"/>
                  </a:lnTo>
                  <a:lnTo>
                    <a:pt x="13" y="58"/>
                  </a:lnTo>
                  <a:lnTo>
                    <a:pt x="1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0" name="Freeform 612">
              <a:extLst>
                <a:ext uri="{FF2B5EF4-FFF2-40B4-BE49-F238E27FC236}">
                  <a16:creationId xmlns:a16="http://schemas.microsoft.com/office/drawing/2014/main" id="{5D0196BA-F91F-F849-9A3E-C1B5E42B4190}"/>
                </a:ext>
              </a:extLst>
            </p:cNvPr>
            <p:cNvSpPr>
              <a:spLocks noEditPoints="1"/>
            </p:cNvSpPr>
            <p:nvPr/>
          </p:nvSpPr>
          <p:spPr bwMode="auto">
            <a:xfrm>
              <a:off x="1909" y="1845"/>
              <a:ext cx="38" cy="60"/>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40"/>
                    <a:pt x="0" y="24"/>
                  </a:cubicBezTo>
                  <a:cubicBezTo>
                    <a:pt x="0" y="8"/>
                    <a:pt x="6" y="0"/>
                    <a:pt x="16" y="0"/>
                  </a:cubicBezTo>
                  <a:cubicBezTo>
                    <a:pt x="26" y="0"/>
                    <a:pt x="31" y="9"/>
                    <a:pt x="31" y="23"/>
                  </a:cubicBezTo>
                  <a:close/>
                  <a:moveTo>
                    <a:pt x="6" y="24"/>
                  </a:moveTo>
                  <a:cubicBezTo>
                    <a:pt x="6" y="36"/>
                    <a:pt x="10" y="43"/>
                    <a:pt x="15"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1" name="Freeform 613">
              <a:extLst>
                <a:ext uri="{FF2B5EF4-FFF2-40B4-BE49-F238E27FC236}">
                  <a16:creationId xmlns:a16="http://schemas.microsoft.com/office/drawing/2014/main" id="{377AD699-D084-0C4B-B934-3E8AC0FB9583}"/>
                </a:ext>
              </a:extLst>
            </p:cNvPr>
            <p:cNvSpPr>
              <a:spLocks/>
            </p:cNvSpPr>
            <p:nvPr/>
          </p:nvSpPr>
          <p:spPr bwMode="auto">
            <a:xfrm>
              <a:off x="1960" y="1847"/>
              <a:ext cx="19" cy="56"/>
            </a:xfrm>
            <a:custGeom>
              <a:avLst/>
              <a:gdLst>
                <a:gd name="T0" fmla="*/ 12 w 19"/>
                <a:gd name="T1" fmla="*/ 6 h 56"/>
                <a:gd name="T2" fmla="*/ 12 w 19"/>
                <a:gd name="T3" fmla="*/ 6 h 56"/>
                <a:gd name="T4" fmla="*/ 2 w 19"/>
                <a:gd name="T5" fmla="*/ 12 h 56"/>
                <a:gd name="T6" fmla="*/ 0 w 19"/>
                <a:gd name="T7" fmla="*/ 6 h 56"/>
                <a:gd name="T8" fmla="*/ 13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2" y="12"/>
                  </a:lnTo>
                  <a:lnTo>
                    <a:pt x="0" y="6"/>
                  </a:lnTo>
                  <a:lnTo>
                    <a:pt x="13"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2" name="Freeform 614">
              <a:extLst>
                <a:ext uri="{FF2B5EF4-FFF2-40B4-BE49-F238E27FC236}">
                  <a16:creationId xmlns:a16="http://schemas.microsoft.com/office/drawing/2014/main" id="{8091450F-84A6-B343-9EA9-7D77BB4BEE14}"/>
                </a:ext>
              </a:extLst>
            </p:cNvPr>
            <p:cNvSpPr>
              <a:spLocks/>
            </p:cNvSpPr>
            <p:nvPr/>
          </p:nvSpPr>
          <p:spPr bwMode="auto">
            <a:xfrm>
              <a:off x="2005" y="1847"/>
              <a:ext cx="20" cy="56"/>
            </a:xfrm>
            <a:custGeom>
              <a:avLst/>
              <a:gdLst>
                <a:gd name="T0" fmla="*/ 13 w 20"/>
                <a:gd name="T1" fmla="*/ 6 h 56"/>
                <a:gd name="T2" fmla="*/ 13 w 20"/>
                <a:gd name="T3" fmla="*/ 6 h 56"/>
                <a:gd name="T4" fmla="*/ 3 w 20"/>
                <a:gd name="T5" fmla="*/ 12 h 56"/>
                <a:gd name="T6" fmla="*/ 0 w 20"/>
                <a:gd name="T7" fmla="*/ 6 h 56"/>
                <a:gd name="T8" fmla="*/ 14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3" y="12"/>
                  </a:lnTo>
                  <a:lnTo>
                    <a:pt x="0" y="6"/>
                  </a:lnTo>
                  <a:lnTo>
                    <a:pt x="14"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3" name="Freeform 615">
              <a:extLst>
                <a:ext uri="{FF2B5EF4-FFF2-40B4-BE49-F238E27FC236}">
                  <a16:creationId xmlns:a16="http://schemas.microsoft.com/office/drawing/2014/main" id="{59545F3C-9077-2D40-B77F-D47B695BFD93}"/>
                </a:ext>
              </a:extLst>
            </p:cNvPr>
            <p:cNvSpPr>
              <a:spLocks noEditPoints="1"/>
            </p:cNvSpPr>
            <p:nvPr/>
          </p:nvSpPr>
          <p:spPr bwMode="auto">
            <a:xfrm>
              <a:off x="2045" y="1845"/>
              <a:ext cx="39" cy="60"/>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40"/>
                    <a:pt x="0" y="24"/>
                  </a:cubicBezTo>
                  <a:cubicBezTo>
                    <a:pt x="0" y="8"/>
                    <a:pt x="7" y="0"/>
                    <a:pt x="17" y="0"/>
                  </a:cubicBezTo>
                  <a:cubicBezTo>
                    <a:pt x="27" y="0"/>
                    <a:pt x="32" y="9"/>
                    <a:pt x="32" y="23"/>
                  </a:cubicBezTo>
                  <a:close/>
                  <a:moveTo>
                    <a:pt x="7" y="24"/>
                  </a:moveTo>
                  <a:cubicBezTo>
                    <a:pt x="7" y="36"/>
                    <a:pt x="11" y="43"/>
                    <a:pt x="16" y="43"/>
                  </a:cubicBezTo>
                  <a:cubicBezTo>
                    <a:pt x="23"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4" name="Freeform 616">
              <a:extLst>
                <a:ext uri="{FF2B5EF4-FFF2-40B4-BE49-F238E27FC236}">
                  <a16:creationId xmlns:a16="http://schemas.microsoft.com/office/drawing/2014/main" id="{0C89687D-B2F5-BA42-A513-67AD5450DE8F}"/>
                </a:ext>
              </a:extLst>
            </p:cNvPr>
            <p:cNvSpPr>
              <a:spLocks/>
            </p:cNvSpPr>
            <p:nvPr/>
          </p:nvSpPr>
          <p:spPr bwMode="auto">
            <a:xfrm>
              <a:off x="2097" y="1847"/>
              <a:ext cx="19" cy="56"/>
            </a:xfrm>
            <a:custGeom>
              <a:avLst/>
              <a:gdLst>
                <a:gd name="T0" fmla="*/ 12 w 19"/>
                <a:gd name="T1" fmla="*/ 6 h 56"/>
                <a:gd name="T2" fmla="*/ 12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1" y="12"/>
                  </a:lnTo>
                  <a:lnTo>
                    <a:pt x="0" y="6"/>
                  </a:lnTo>
                  <a:lnTo>
                    <a:pt x="12"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5" name="Freeform 617">
              <a:extLst>
                <a:ext uri="{FF2B5EF4-FFF2-40B4-BE49-F238E27FC236}">
                  <a16:creationId xmlns:a16="http://schemas.microsoft.com/office/drawing/2014/main" id="{4A16DDEE-990E-AD48-A748-ACA7B01D8E4F}"/>
                </a:ext>
              </a:extLst>
            </p:cNvPr>
            <p:cNvSpPr>
              <a:spLocks/>
            </p:cNvSpPr>
            <p:nvPr/>
          </p:nvSpPr>
          <p:spPr bwMode="auto">
            <a:xfrm>
              <a:off x="2142" y="1847"/>
              <a:ext cx="20" cy="56"/>
            </a:xfrm>
            <a:custGeom>
              <a:avLst/>
              <a:gdLst>
                <a:gd name="T0" fmla="*/ 12 w 20"/>
                <a:gd name="T1" fmla="*/ 6 h 56"/>
                <a:gd name="T2" fmla="*/ 12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2"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6" name="Freeform 618">
              <a:extLst>
                <a:ext uri="{FF2B5EF4-FFF2-40B4-BE49-F238E27FC236}">
                  <a16:creationId xmlns:a16="http://schemas.microsoft.com/office/drawing/2014/main" id="{2ED77BA0-A59B-EF43-BABC-2BBBFC21D4E8}"/>
                </a:ext>
              </a:extLst>
            </p:cNvPr>
            <p:cNvSpPr>
              <a:spLocks/>
            </p:cNvSpPr>
            <p:nvPr/>
          </p:nvSpPr>
          <p:spPr bwMode="auto">
            <a:xfrm>
              <a:off x="2188"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7" name="Freeform 619">
              <a:extLst>
                <a:ext uri="{FF2B5EF4-FFF2-40B4-BE49-F238E27FC236}">
                  <a16:creationId xmlns:a16="http://schemas.microsoft.com/office/drawing/2014/main" id="{3F2D1DC6-A962-D14D-9242-D93B2E8F3E78}"/>
                </a:ext>
              </a:extLst>
            </p:cNvPr>
            <p:cNvSpPr>
              <a:spLocks noEditPoints="1"/>
            </p:cNvSpPr>
            <p:nvPr/>
          </p:nvSpPr>
          <p:spPr bwMode="auto">
            <a:xfrm>
              <a:off x="2227" y="1845"/>
              <a:ext cx="40" cy="60"/>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40"/>
                    <a:pt x="0" y="24"/>
                  </a:cubicBezTo>
                  <a:cubicBezTo>
                    <a:pt x="0" y="8"/>
                    <a:pt x="7" y="0"/>
                    <a:pt x="16" y="0"/>
                  </a:cubicBezTo>
                  <a:cubicBezTo>
                    <a:pt x="26" y="0"/>
                    <a:pt x="32" y="9"/>
                    <a:pt x="32" y="23"/>
                  </a:cubicBezTo>
                  <a:close/>
                  <a:moveTo>
                    <a:pt x="7" y="24"/>
                  </a:moveTo>
                  <a:cubicBezTo>
                    <a:pt x="7" y="36"/>
                    <a:pt x="10" y="43"/>
                    <a:pt x="16" y="43"/>
                  </a:cubicBezTo>
                  <a:cubicBezTo>
                    <a:pt x="22"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8" name="Freeform 620">
              <a:extLst>
                <a:ext uri="{FF2B5EF4-FFF2-40B4-BE49-F238E27FC236}">
                  <a16:creationId xmlns:a16="http://schemas.microsoft.com/office/drawing/2014/main" id="{6F88B65B-A01B-E745-8BE3-5632741DD218}"/>
                </a:ext>
              </a:extLst>
            </p:cNvPr>
            <p:cNvSpPr>
              <a:spLocks/>
            </p:cNvSpPr>
            <p:nvPr/>
          </p:nvSpPr>
          <p:spPr bwMode="auto">
            <a:xfrm>
              <a:off x="2279"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9" name="Freeform 621">
              <a:extLst>
                <a:ext uri="{FF2B5EF4-FFF2-40B4-BE49-F238E27FC236}">
                  <a16:creationId xmlns:a16="http://schemas.microsoft.com/office/drawing/2014/main" id="{544AA210-5E42-1947-A46E-5E085E2ABC42}"/>
                </a:ext>
              </a:extLst>
            </p:cNvPr>
            <p:cNvSpPr>
              <a:spLocks/>
            </p:cNvSpPr>
            <p:nvPr/>
          </p:nvSpPr>
          <p:spPr bwMode="auto">
            <a:xfrm>
              <a:off x="2325" y="1847"/>
              <a:ext cx="19" cy="56"/>
            </a:xfrm>
            <a:custGeom>
              <a:avLst/>
              <a:gdLst>
                <a:gd name="T0" fmla="*/ 11 w 19"/>
                <a:gd name="T1" fmla="*/ 6 h 56"/>
                <a:gd name="T2" fmla="*/ 11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2"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0" name="Freeform 622">
              <a:extLst>
                <a:ext uri="{FF2B5EF4-FFF2-40B4-BE49-F238E27FC236}">
                  <a16:creationId xmlns:a16="http://schemas.microsoft.com/office/drawing/2014/main" id="{EB279566-2A0A-5042-B380-845216281F02}"/>
                </a:ext>
              </a:extLst>
            </p:cNvPr>
            <p:cNvSpPr>
              <a:spLocks/>
            </p:cNvSpPr>
            <p:nvPr/>
          </p:nvSpPr>
          <p:spPr bwMode="auto">
            <a:xfrm>
              <a:off x="2370" y="1847"/>
              <a:ext cx="19" cy="56"/>
            </a:xfrm>
            <a:custGeom>
              <a:avLst/>
              <a:gdLst>
                <a:gd name="T0" fmla="*/ 11 w 19"/>
                <a:gd name="T1" fmla="*/ 6 h 56"/>
                <a:gd name="T2" fmla="*/ 11 w 19"/>
                <a:gd name="T3" fmla="*/ 6 h 56"/>
                <a:gd name="T4" fmla="*/ 1 w 19"/>
                <a:gd name="T5" fmla="*/ 12 h 56"/>
                <a:gd name="T6" fmla="*/ 0 w 19"/>
                <a:gd name="T7" fmla="*/ 6 h 56"/>
                <a:gd name="T8" fmla="*/ 13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3"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1" name="Freeform 623">
              <a:extLst>
                <a:ext uri="{FF2B5EF4-FFF2-40B4-BE49-F238E27FC236}">
                  <a16:creationId xmlns:a16="http://schemas.microsoft.com/office/drawing/2014/main" id="{223E3065-CCA3-8C4B-9638-68F8BC3A5FEE}"/>
                </a:ext>
              </a:extLst>
            </p:cNvPr>
            <p:cNvSpPr>
              <a:spLocks noEditPoints="1"/>
            </p:cNvSpPr>
            <p:nvPr/>
          </p:nvSpPr>
          <p:spPr bwMode="auto">
            <a:xfrm>
              <a:off x="2410" y="1845"/>
              <a:ext cx="39" cy="60"/>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5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40"/>
                    <a:pt x="0" y="24"/>
                  </a:cubicBezTo>
                  <a:cubicBezTo>
                    <a:pt x="0" y="8"/>
                    <a:pt x="7" y="0"/>
                    <a:pt x="16" y="0"/>
                  </a:cubicBezTo>
                  <a:cubicBezTo>
                    <a:pt x="26" y="0"/>
                    <a:pt x="32" y="9"/>
                    <a:pt x="32" y="23"/>
                  </a:cubicBezTo>
                  <a:close/>
                  <a:moveTo>
                    <a:pt x="6" y="24"/>
                  </a:moveTo>
                  <a:cubicBezTo>
                    <a:pt x="6" y="36"/>
                    <a:pt x="10" y="43"/>
                    <a:pt x="16"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2" name="Freeform 624">
              <a:extLst>
                <a:ext uri="{FF2B5EF4-FFF2-40B4-BE49-F238E27FC236}">
                  <a16:creationId xmlns:a16="http://schemas.microsoft.com/office/drawing/2014/main" id="{37C9AEAC-0472-4D48-BC5D-1433D6657C8A}"/>
                </a:ext>
              </a:extLst>
            </p:cNvPr>
            <p:cNvSpPr>
              <a:spLocks/>
            </p:cNvSpPr>
            <p:nvPr/>
          </p:nvSpPr>
          <p:spPr bwMode="auto">
            <a:xfrm>
              <a:off x="2462" y="1847"/>
              <a:ext cx="18" cy="56"/>
            </a:xfrm>
            <a:custGeom>
              <a:avLst/>
              <a:gdLst>
                <a:gd name="T0" fmla="*/ 11 w 18"/>
                <a:gd name="T1" fmla="*/ 6 h 56"/>
                <a:gd name="T2" fmla="*/ 11 w 18"/>
                <a:gd name="T3" fmla="*/ 6 h 56"/>
                <a:gd name="T4" fmla="*/ 1 w 18"/>
                <a:gd name="T5" fmla="*/ 12 h 56"/>
                <a:gd name="T6" fmla="*/ 0 w 18"/>
                <a:gd name="T7" fmla="*/ 6 h 56"/>
                <a:gd name="T8" fmla="*/ 12 w 18"/>
                <a:gd name="T9" fmla="*/ 0 h 56"/>
                <a:gd name="T10" fmla="*/ 18 w 18"/>
                <a:gd name="T11" fmla="*/ 0 h 56"/>
                <a:gd name="T12" fmla="*/ 18 w 18"/>
                <a:gd name="T13" fmla="*/ 56 h 56"/>
                <a:gd name="T14" fmla="*/ 11 w 18"/>
                <a:gd name="T15" fmla="*/ 56 h 56"/>
                <a:gd name="T16" fmla="*/ 11 w 18"/>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6">
                  <a:moveTo>
                    <a:pt x="11" y="6"/>
                  </a:moveTo>
                  <a:lnTo>
                    <a:pt x="11" y="6"/>
                  </a:lnTo>
                  <a:lnTo>
                    <a:pt x="1" y="12"/>
                  </a:lnTo>
                  <a:lnTo>
                    <a:pt x="0" y="6"/>
                  </a:lnTo>
                  <a:lnTo>
                    <a:pt x="12" y="0"/>
                  </a:lnTo>
                  <a:lnTo>
                    <a:pt x="18" y="0"/>
                  </a:lnTo>
                  <a:lnTo>
                    <a:pt x="18"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3" name="Freeform 625">
              <a:extLst>
                <a:ext uri="{FF2B5EF4-FFF2-40B4-BE49-F238E27FC236}">
                  <a16:creationId xmlns:a16="http://schemas.microsoft.com/office/drawing/2014/main" id="{D8F805AB-D708-F64E-83A7-C056FA96D125}"/>
                </a:ext>
              </a:extLst>
            </p:cNvPr>
            <p:cNvSpPr>
              <a:spLocks/>
            </p:cNvSpPr>
            <p:nvPr/>
          </p:nvSpPr>
          <p:spPr bwMode="auto">
            <a:xfrm>
              <a:off x="2507" y="1847"/>
              <a:ext cx="19" cy="56"/>
            </a:xfrm>
            <a:custGeom>
              <a:avLst/>
              <a:gdLst>
                <a:gd name="T0" fmla="*/ 11 w 19"/>
                <a:gd name="T1" fmla="*/ 6 h 56"/>
                <a:gd name="T2" fmla="*/ 11 w 19"/>
                <a:gd name="T3" fmla="*/ 6 h 56"/>
                <a:gd name="T4" fmla="*/ 1 w 19"/>
                <a:gd name="T5" fmla="*/ 12 h 56"/>
                <a:gd name="T6" fmla="*/ 0 w 19"/>
                <a:gd name="T7" fmla="*/ 6 h 56"/>
                <a:gd name="T8" fmla="*/ 12 w 19"/>
                <a:gd name="T9" fmla="*/ 0 h 56"/>
                <a:gd name="T10" fmla="*/ 19 w 19"/>
                <a:gd name="T11" fmla="*/ 0 h 56"/>
                <a:gd name="T12" fmla="*/ 19 w 19"/>
                <a:gd name="T13" fmla="*/ 56 h 56"/>
                <a:gd name="T14" fmla="*/ 11 w 19"/>
                <a:gd name="T15" fmla="*/ 56 h 56"/>
                <a:gd name="T16" fmla="*/ 11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1" y="6"/>
                  </a:moveTo>
                  <a:lnTo>
                    <a:pt x="11" y="6"/>
                  </a:lnTo>
                  <a:lnTo>
                    <a:pt x="1" y="12"/>
                  </a:lnTo>
                  <a:lnTo>
                    <a:pt x="0" y="6"/>
                  </a:lnTo>
                  <a:lnTo>
                    <a:pt x="12" y="0"/>
                  </a:lnTo>
                  <a:lnTo>
                    <a:pt x="19" y="0"/>
                  </a:lnTo>
                  <a:lnTo>
                    <a:pt x="19"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4" name="Freeform 626">
              <a:extLst>
                <a:ext uri="{FF2B5EF4-FFF2-40B4-BE49-F238E27FC236}">
                  <a16:creationId xmlns:a16="http://schemas.microsoft.com/office/drawing/2014/main" id="{BA16F2B6-3127-5043-A3CF-0FB861DC5996}"/>
                </a:ext>
              </a:extLst>
            </p:cNvPr>
            <p:cNvSpPr>
              <a:spLocks/>
            </p:cNvSpPr>
            <p:nvPr/>
          </p:nvSpPr>
          <p:spPr bwMode="auto">
            <a:xfrm>
              <a:off x="2553" y="1847"/>
              <a:ext cx="18" cy="56"/>
            </a:xfrm>
            <a:custGeom>
              <a:avLst/>
              <a:gdLst>
                <a:gd name="T0" fmla="*/ 11 w 18"/>
                <a:gd name="T1" fmla="*/ 6 h 56"/>
                <a:gd name="T2" fmla="*/ 11 w 18"/>
                <a:gd name="T3" fmla="*/ 6 h 56"/>
                <a:gd name="T4" fmla="*/ 1 w 18"/>
                <a:gd name="T5" fmla="*/ 12 h 56"/>
                <a:gd name="T6" fmla="*/ 0 w 18"/>
                <a:gd name="T7" fmla="*/ 6 h 56"/>
                <a:gd name="T8" fmla="*/ 12 w 18"/>
                <a:gd name="T9" fmla="*/ 0 h 56"/>
                <a:gd name="T10" fmla="*/ 18 w 18"/>
                <a:gd name="T11" fmla="*/ 0 h 56"/>
                <a:gd name="T12" fmla="*/ 18 w 18"/>
                <a:gd name="T13" fmla="*/ 56 h 56"/>
                <a:gd name="T14" fmla="*/ 11 w 18"/>
                <a:gd name="T15" fmla="*/ 56 h 56"/>
                <a:gd name="T16" fmla="*/ 11 w 18"/>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6">
                  <a:moveTo>
                    <a:pt x="11" y="6"/>
                  </a:moveTo>
                  <a:lnTo>
                    <a:pt x="11" y="6"/>
                  </a:lnTo>
                  <a:lnTo>
                    <a:pt x="1" y="12"/>
                  </a:lnTo>
                  <a:lnTo>
                    <a:pt x="0" y="6"/>
                  </a:lnTo>
                  <a:lnTo>
                    <a:pt x="12" y="0"/>
                  </a:lnTo>
                  <a:lnTo>
                    <a:pt x="18" y="0"/>
                  </a:lnTo>
                  <a:lnTo>
                    <a:pt x="18" y="56"/>
                  </a:lnTo>
                  <a:lnTo>
                    <a:pt x="11" y="56"/>
                  </a:lnTo>
                  <a:lnTo>
                    <a:pt x="1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5" name="Freeform 627">
              <a:extLst>
                <a:ext uri="{FF2B5EF4-FFF2-40B4-BE49-F238E27FC236}">
                  <a16:creationId xmlns:a16="http://schemas.microsoft.com/office/drawing/2014/main" id="{47367D80-46E8-5344-BFED-7AB9525D7B3A}"/>
                </a:ext>
              </a:extLst>
            </p:cNvPr>
            <p:cNvSpPr>
              <a:spLocks noEditPoints="1"/>
            </p:cNvSpPr>
            <p:nvPr/>
          </p:nvSpPr>
          <p:spPr bwMode="auto">
            <a:xfrm>
              <a:off x="2592" y="1845"/>
              <a:ext cx="38" cy="60"/>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5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40"/>
                    <a:pt x="0" y="24"/>
                  </a:cubicBezTo>
                  <a:cubicBezTo>
                    <a:pt x="0" y="8"/>
                    <a:pt x="6" y="0"/>
                    <a:pt x="16" y="0"/>
                  </a:cubicBezTo>
                  <a:cubicBezTo>
                    <a:pt x="26" y="0"/>
                    <a:pt x="31" y="9"/>
                    <a:pt x="31" y="23"/>
                  </a:cubicBezTo>
                  <a:close/>
                  <a:moveTo>
                    <a:pt x="6" y="24"/>
                  </a:moveTo>
                  <a:cubicBezTo>
                    <a:pt x="6" y="36"/>
                    <a:pt x="10" y="43"/>
                    <a:pt x="15" y="43"/>
                  </a:cubicBezTo>
                  <a:cubicBezTo>
                    <a:pt x="22" y="43"/>
                    <a:pt x="25" y="36"/>
                    <a:pt x="25" y="24"/>
                  </a:cubicBezTo>
                  <a:cubicBezTo>
                    <a:pt x="25" y="12"/>
                    <a:pt x="22" y="5"/>
                    <a:pt x="16" y="5"/>
                  </a:cubicBezTo>
                  <a:cubicBezTo>
                    <a:pt x="10" y="5"/>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6" name="Freeform 628">
              <a:extLst>
                <a:ext uri="{FF2B5EF4-FFF2-40B4-BE49-F238E27FC236}">
                  <a16:creationId xmlns:a16="http://schemas.microsoft.com/office/drawing/2014/main" id="{8858A16A-B6C9-B944-BE47-66950D25D47A}"/>
                </a:ext>
              </a:extLst>
            </p:cNvPr>
            <p:cNvSpPr>
              <a:spLocks/>
            </p:cNvSpPr>
            <p:nvPr/>
          </p:nvSpPr>
          <p:spPr bwMode="auto">
            <a:xfrm>
              <a:off x="2643" y="1847"/>
              <a:ext cx="19" cy="56"/>
            </a:xfrm>
            <a:custGeom>
              <a:avLst/>
              <a:gdLst>
                <a:gd name="T0" fmla="*/ 12 w 19"/>
                <a:gd name="T1" fmla="*/ 6 h 56"/>
                <a:gd name="T2" fmla="*/ 12 w 19"/>
                <a:gd name="T3" fmla="*/ 6 h 56"/>
                <a:gd name="T4" fmla="*/ 2 w 19"/>
                <a:gd name="T5" fmla="*/ 12 h 56"/>
                <a:gd name="T6" fmla="*/ 0 w 19"/>
                <a:gd name="T7" fmla="*/ 6 h 56"/>
                <a:gd name="T8" fmla="*/ 13 w 19"/>
                <a:gd name="T9" fmla="*/ 0 h 56"/>
                <a:gd name="T10" fmla="*/ 19 w 19"/>
                <a:gd name="T11" fmla="*/ 0 h 56"/>
                <a:gd name="T12" fmla="*/ 19 w 19"/>
                <a:gd name="T13" fmla="*/ 56 h 56"/>
                <a:gd name="T14" fmla="*/ 12 w 19"/>
                <a:gd name="T15" fmla="*/ 56 h 56"/>
                <a:gd name="T16" fmla="*/ 12 w 19"/>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6">
                  <a:moveTo>
                    <a:pt x="12" y="6"/>
                  </a:moveTo>
                  <a:lnTo>
                    <a:pt x="12" y="6"/>
                  </a:lnTo>
                  <a:lnTo>
                    <a:pt x="2" y="12"/>
                  </a:lnTo>
                  <a:lnTo>
                    <a:pt x="0" y="6"/>
                  </a:lnTo>
                  <a:lnTo>
                    <a:pt x="13" y="0"/>
                  </a:lnTo>
                  <a:lnTo>
                    <a:pt x="19" y="0"/>
                  </a:lnTo>
                  <a:lnTo>
                    <a:pt x="19"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7" name="Freeform 629">
              <a:extLst>
                <a:ext uri="{FF2B5EF4-FFF2-40B4-BE49-F238E27FC236}">
                  <a16:creationId xmlns:a16="http://schemas.microsoft.com/office/drawing/2014/main" id="{8BAFAF44-EA54-B34C-94DA-1583EC22B6E2}"/>
                </a:ext>
              </a:extLst>
            </p:cNvPr>
            <p:cNvSpPr>
              <a:spLocks/>
            </p:cNvSpPr>
            <p:nvPr/>
          </p:nvSpPr>
          <p:spPr bwMode="auto">
            <a:xfrm>
              <a:off x="2688" y="1847"/>
              <a:ext cx="20" cy="56"/>
            </a:xfrm>
            <a:custGeom>
              <a:avLst/>
              <a:gdLst>
                <a:gd name="T0" fmla="*/ 13 w 20"/>
                <a:gd name="T1" fmla="*/ 6 h 56"/>
                <a:gd name="T2" fmla="*/ 13 w 20"/>
                <a:gd name="T3" fmla="*/ 6 h 56"/>
                <a:gd name="T4" fmla="*/ 3 w 20"/>
                <a:gd name="T5" fmla="*/ 12 h 56"/>
                <a:gd name="T6" fmla="*/ 0 w 20"/>
                <a:gd name="T7" fmla="*/ 6 h 56"/>
                <a:gd name="T8" fmla="*/ 14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3" y="12"/>
                  </a:lnTo>
                  <a:lnTo>
                    <a:pt x="0" y="6"/>
                  </a:lnTo>
                  <a:lnTo>
                    <a:pt x="14"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8" name="Freeform 630">
              <a:extLst>
                <a:ext uri="{FF2B5EF4-FFF2-40B4-BE49-F238E27FC236}">
                  <a16:creationId xmlns:a16="http://schemas.microsoft.com/office/drawing/2014/main" id="{DDC79281-6413-1A46-9A6E-0C5B9FB0FAF1}"/>
                </a:ext>
              </a:extLst>
            </p:cNvPr>
            <p:cNvSpPr>
              <a:spLocks/>
            </p:cNvSpPr>
            <p:nvPr/>
          </p:nvSpPr>
          <p:spPr bwMode="auto">
            <a:xfrm>
              <a:off x="2734" y="1847"/>
              <a:ext cx="20" cy="56"/>
            </a:xfrm>
            <a:custGeom>
              <a:avLst/>
              <a:gdLst>
                <a:gd name="T0" fmla="*/ 12 w 20"/>
                <a:gd name="T1" fmla="*/ 6 h 56"/>
                <a:gd name="T2" fmla="*/ 12 w 20"/>
                <a:gd name="T3" fmla="*/ 6 h 56"/>
                <a:gd name="T4" fmla="*/ 2 w 20"/>
                <a:gd name="T5" fmla="*/ 12 h 56"/>
                <a:gd name="T6" fmla="*/ 0 w 20"/>
                <a:gd name="T7" fmla="*/ 6 h 56"/>
                <a:gd name="T8" fmla="*/ 14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2" y="6"/>
                  </a:lnTo>
                  <a:lnTo>
                    <a:pt x="2" y="12"/>
                  </a:lnTo>
                  <a:lnTo>
                    <a:pt x="0" y="6"/>
                  </a:lnTo>
                  <a:lnTo>
                    <a:pt x="14"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9" name="Freeform 631">
              <a:extLst>
                <a:ext uri="{FF2B5EF4-FFF2-40B4-BE49-F238E27FC236}">
                  <a16:creationId xmlns:a16="http://schemas.microsoft.com/office/drawing/2014/main" id="{04FE5667-69B6-554D-B504-E14A96996932}"/>
                </a:ext>
              </a:extLst>
            </p:cNvPr>
            <p:cNvSpPr>
              <a:spLocks noEditPoints="1"/>
            </p:cNvSpPr>
            <p:nvPr/>
          </p:nvSpPr>
          <p:spPr bwMode="auto">
            <a:xfrm>
              <a:off x="2773" y="1845"/>
              <a:ext cx="40" cy="60"/>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5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40"/>
                    <a:pt x="0" y="24"/>
                  </a:cubicBezTo>
                  <a:cubicBezTo>
                    <a:pt x="0" y="8"/>
                    <a:pt x="7" y="0"/>
                    <a:pt x="17" y="0"/>
                  </a:cubicBezTo>
                  <a:cubicBezTo>
                    <a:pt x="27" y="0"/>
                    <a:pt x="32" y="9"/>
                    <a:pt x="32" y="23"/>
                  </a:cubicBezTo>
                  <a:close/>
                  <a:moveTo>
                    <a:pt x="7" y="24"/>
                  </a:moveTo>
                  <a:cubicBezTo>
                    <a:pt x="7" y="36"/>
                    <a:pt x="10" y="43"/>
                    <a:pt x="16" y="43"/>
                  </a:cubicBezTo>
                  <a:cubicBezTo>
                    <a:pt x="23" y="43"/>
                    <a:pt x="26" y="36"/>
                    <a:pt x="26" y="24"/>
                  </a:cubicBezTo>
                  <a:cubicBezTo>
                    <a:pt x="26" y="12"/>
                    <a:pt x="23" y="5"/>
                    <a:pt x="16" y="5"/>
                  </a:cubicBezTo>
                  <a:cubicBezTo>
                    <a:pt x="11" y="5"/>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0" name="Freeform 632">
              <a:extLst>
                <a:ext uri="{FF2B5EF4-FFF2-40B4-BE49-F238E27FC236}">
                  <a16:creationId xmlns:a16="http://schemas.microsoft.com/office/drawing/2014/main" id="{2A90C881-69AA-AC44-8C9B-08FF0B688932}"/>
                </a:ext>
              </a:extLst>
            </p:cNvPr>
            <p:cNvSpPr>
              <a:spLocks/>
            </p:cNvSpPr>
            <p:nvPr/>
          </p:nvSpPr>
          <p:spPr bwMode="auto">
            <a:xfrm>
              <a:off x="2825" y="1847"/>
              <a:ext cx="20" cy="56"/>
            </a:xfrm>
            <a:custGeom>
              <a:avLst/>
              <a:gdLst>
                <a:gd name="T0" fmla="*/ 13 w 20"/>
                <a:gd name="T1" fmla="*/ 6 h 56"/>
                <a:gd name="T2" fmla="*/ 13 w 20"/>
                <a:gd name="T3" fmla="*/ 6 h 56"/>
                <a:gd name="T4" fmla="*/ 1 w 20"/>
                <a:gd name="T5" fmla="*/ 12 h 56"/>
                <a:gd name="T6" fmla="*/ 0 w 20"/>
                <a:gd name="T7" fmla="*/ 6 h 56"/>
                <a:gd name="T8" fmla="*/ 13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3" y="6"/>
                  </a:lnTo>
                  <a:lnTo>
                    <a:pt x="1" y="12"/>
                  </a:lnTo>
                  <a:lnTo>
                    <a:pt x="0" y="6"/>
                  </a:lnTo>
                  <a:lnTo>
                    <a:pt x="13"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1" name="Freeform 633">
              <a:extLst>
                <a:ext uri="{FF2B5EF4-FFF2-40B4-BE49-F238E27FC236}">
                  <a16:creationId xmlns:a16="http://schemas.microsoft.com/office/drawing/2014/main" id="{534C5A72-6EA5-B146-AC6C-DE13A0D07C86}"/>
                </a:ext>
              </a:extLst>
            </p:cNvPr>
            <p:cNvSpPr>
              <a:spLocks/>
            </p:cNvSpPr>
            <p:nvPr/>
          </p:nvSpPr>
          <p:spPr bwMode="auto">
            <a:xfrm>
              <a:off x="2871" y="1847"/>
              <a:ext cx="20" cy="56"/>
            </a:xfrm>
            <a:custGeom>
              <a:avLst/>
              <a:gdLst>
                <a:gd name="T0" fmla="*/ 12 w 20"/>
                <a:gd name="T1" fmla="*/ 6 h 56"/>
                <a:gd name="T2" fmla="*/ 11 w 20"/>
                <a:gd name="T3" fmla="*/ 6 h 56"/>
                <a:gd name="T4" fmla="*/ 1 w 20"/>
                <a:gd name="T5" fmla="*/ 12 h 56"/>
                <a:gd name="T6" fmla="*/ 0 w 20"/>
                <a:gd name="T7" fmla="*/ 6 h 56"/>
                <a:gd name="T8" fmla="*/ 12 w 20"/>
                <a:gd name="T9" fmla="*/ 0 h 56"/>
                <a:gd name="T10" fmla="*/ 20 w 20"/>
                <a:gd name="T11" fmla="*/ 0 h 56"/>
                <a:gd name="T12" fmla="*/ 20 w 20"/>
                <a:gd name="T13" fmla="*/ 56 h 56"/>
                <a:gd name="T14" fmla="*/ 12 w 20"/>
                <a:gd name="T15" fmla="*/ 56 h 56"/>
                <a:gd name="T16" fmla="*/ 12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2" y="6"/>
                  </a:moveTo>
                  <a:lnTo>
                    <a:pt x="11" y="6"/>
                  </a:lnTo>
                  <a:lnTo>
                    <a:pt x="1" y="12"/>
                  </a:lnTo>
                  <a:lnTo>
                    <a:pt x="0" y="6"/>
                  </a:lnTo>
                  <a:lnTo>
                    <a:pt x="12" y="0"/>
                  </a:lnTo>
                  <a:lnTo>
                    <a:pt x="20" y="0"/>
                  </a:lnTo>
                  <a:lnTo>
                    <a:pt x="20" y="56"/>
                  </a:lnTo>
                  <a:lnTo>
                    <a:pt x="12" y="56"/>
                  </a:ln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2" name="Freeform 634">
              <a:extLst>
                <a:ext uri="{FF2B5EF4-FFF2-40B4-BE49-F238E27FC236}">
                  <a16:creationId xmlns:a16="http://schemas.microsoft.com/office/drawing/2014/main" id="{CE0A1EF5-FBFF-274D-80F5-6E7833AE778A}"/>
                </a:ext>
              </a:extLst>
            </p:cNvPr>
            <p:cNvSpPr>
              <a:spLocks/>
            </p:cNvSpPr>
            <p:nvPr/>
          </p:nvSpPr>
          <p:spPr bwMode="auto">
            <a:xfrm>
              <a:off x="2916" y="1847"/>
              <a:ext cx="20" cy="56"/>
            </a:xfrm>
            <a:custGeom>
              <a:avLst/>
              <a:gdLst>
                <a:gd name="T0" fmla="*/ 13 w 20"/>
                <a:gd name="T1" fmla="*/ 6 h 56"/>
                <a:gd name="T2" fmla="*/ 12 w 20"/>
                <a:gd name="T3" fmla="*/ 6 h 56"/>
                <a:gd name="T4" fmla="*/ 2 w 20"/>
                <a:gd name="T5" fmla="*/ 12 h 56"/>
                <a:gd name="T6" fmla="*/ 0 w 20"/>
                <a:gd name="T7" fmla="*/ 6 h 56"/>
                <a:gd name="T8" fmla="*/ 13 w 20"/>
                <a:gd name="T9" fmla="*/ 0 h 56"/>
                <a:gd name="T10" fmla="*/ 20 w 20"/>
                <a:gd name="T11" fmla="*/ 0 h 56"/>
                <a:gd name="T12" fmla="*/ 20 w 20"/>
                <a:gd name="T13" fmla="*/ 56 h 56"/>
                <a:gd name="T14" fmla="*/ 13 w 20"/>
                <a:gd name="T15" fmla="*/ 56 h 56"/>
                <a:gd name="T16" fmla="*/ 13 w 20"/>
                <a:gd name="T17" fmla="*/ 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6">
                  <a:moveTo>
                    <a:pt x="13" y="6"/>
                  </a:moveTo>
                  <a:lnTo>
                    <a:pt x="12" y="6"/>
                  </a:lnTo>
                  <a:lnTo>
                    <a:pt x="2" y="12"/>
                  </a:lnTo>
                  <a:lnTo>
                    <a:pt x="0" y="6"/>
                  </a:lnTo>
                  <a:lnTo>
                    <a:pt x="13" y="0"/>
                  </a:lnTo>
                  <a:lnTo>
                    <a:pt x="20" y="0"/>
                  </a:lnTo>
                  <a:lnTo>
                    <a:pt x="20" y="56"/>
                  </a:lnTo>
                  <a:lnTo>
                    <a:pt x="13" y="56"/>
                  </a:lnTo>
                  <a:lnTo>
                    <a:pt x="1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3" name="Freeform 635">
              <a:extLst>
                <a:ext uri="{FF2B5EF4-FFF2-40B4-BE49-F238E27FC236}">
                  <a16:creationId xmlns:a16="http://schemas.microsoft.com/office/drawing/2014/main" id="{605B9B7D-A073-5748-91A3-8EE93E567724}"/>
                </a:ext>
              </a:extLst>
            </p:cNvPr>
            <p:cNvSpPr>
              <a:spLocks noEditPoints="1"/>
            </p:cNvSpPr>
            <p:nvPr/>
          </p:nvSpPr>
          <p:spPr bwMode="auto">
            <a:xfrm>
              <a:off x="1909" y="1951"/>
              <a:ext cx="38" cy="61"/>
            </a:xfrm>
            <a:custGeom>
              <a:avLst/>
              <a:gdLst>
                <a:gd name="T0" fmla="*/ 31 w 31"/>
                <a:gd name="T1" fmla="*/ 24 h 49"/>
                <a:gd name="T2" fmla="*/ 15 w 31"/>
                <a:gd name="T3" fmla="*/ 49 h 49"/>
                <a:gd name="T4" fmla="*/ 0 w 31"/>
                <a:gd name="T5" fmla="*/ 24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4"/>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4" name="Freeform 636">
              <a:extLst>
                <a:ext uri="{FF2B5EF4-FFF2-40B4-BE49-F238E27FC236}">
                  <a16:creationId xmlns:a16="http://schemas.microsoft.com/office/drawing/2014/main" id="{D8D2B097-FF83-2445-8187-7462CC038E1D}"/>
                </a:ext>
              </a:extLst>
            </p:cNvPr>
            <p:cNvSpPr>
              <a:spLocks/>
            </p:cNvSpPr>
            <p:nvPr/>
          </p:nvSpPr>
          <p:spPr bwMode="auto">
            <a:xfrm>
              <a:off x="1960" y="1953"/>
              <a:ext cx="19" cy="58"/>
            </a:xfrm>
            <a:custGeom>
              <a:avLst/>
              <a:gdLst>
                <a:gd name="T0" fmla="*/ 12 w 19"/>
                <a:gd name="T1" fmla="*/ 7 h 58"/>
                <a:gd name="T2" fmla="*/ 12 w 19"/>
                <a:gd name="T3" fmla="*/ 7 h 58"/>
                <a:gd name="T4" fmla="*/ 2 w 19"/>
                <a:gd name="T5" fmla="*/ 12 h 58"/>
                <a:gd name="T6" fmla="*/ 0 w 19"/>
                <a:gd name="T7" fmla="*/ 6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2"/>
                  </a:lnTo>
                  <a:lnTo>
                    <a:pt x="0" y="6"/>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5" name="Freeform 637">
              <a:extLst>
                <a:ext uri="{FF2B5EF4-FFF2-40B4-BE49-F238E27FC236}">
                  <a16:creationId xmlns:a16="http://schemas.microsoft.com/office/drawing/2014/main" id="{8B8BDD45-3A8B-2747-84C4-0BAD0D30AEEB}"/>
                </a:ext>
              </a:extLst>
            </p:cNvPr>
            <p:cNvSpPr>
              <a:spLocks/>
            </p:cNvSpPr>
            <p:nvPr/>
          </p:nvSpPr>
          <p:spPr bwMode="auto">
            <a:xfrm>
              <a:off x="2005" y="1953"/>
              <a:ext cx="20" cy="58"/>
            </a:xfrm>
            <a:custGeom>
              <a:avLst/>
              <a:gdLst>
                <a:gd name="T0" fmla="*/ 13 w 20"/>
                <a:gd name="T1" fmla="*/ 7 h 58"/>
                <a:gd name="T2" fmla="*/ 13 w 20"/>
                <a:gd name="T3" fmla="*/ 7 h 58"/>
                <a:gd name="T4" fmla="*/ 3 w 20"/>
                <a:gd name="T5" fmla="*/ 12 h 58"/>
                <a:gd name="T6" fmla="*/ 0 w 20"/>
                <a:gd name="T7" fmla="*/ 6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2"/>
                  </a:lnTo>
                  <a:lnTo>
                    <a:pt x="0" y="6"/>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6" name="Freeform 638">
              <a:extLst>
                <a:ext uri="{FF2B5EF4-FFF2-40B4-BE49-F238E27FC236}">
                  <a16:creationId xmlns:a16="http://schemas.microsoft.com/office/drawing/2014/main" id="{F23677D4-E441-8147-89D3-F45AADFCEAB2}"/>
                </a:ext>
              </a:extLst>
            </p:cNvPr>
            <p:cNvSpPr>
              <a:spLocks noEditPoints="1"/>
            </p:cNvSpPr>
            <p:nvPr/>
          </p:nvSpPr>
          <p:spPr bwMode="auto">
            <a:xfrm>
              <a:off x="2045" y="1951"/>
              <a:ext cx="39" cy="61"/>
            </a:xfrm>
            <a:custGeom>
              <a:avLst/>
              <a:gdLst>
                <a:gd name="T0" fmla="*/ 32 w 32"/>
                <a:gd name="T1" fmla="*/ 24 h 49"/>
                <a:gd name="T2" fmla="*/ 16 w 32"/>
                <a:gd name="T3" fmla="*/ 49 h 49"/>
                <a:gd name="T4" fmla="*/ 0 w 32"/>
                <a:gd name="T5" fmla="*/ 24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4"/>
                  </a:cubicBezTo>
                  <a:cubicBezTo>
                    <a:pt x="0" y="9"/>
                    <a:pt x="7" y="0"/>
                    <a:pt x="17" y="0"/>
                  </a:cubicBezTo>
                  <a:cubicBezTo>
                    <a:pt x="27" y="0"/>
                    <a:pt x="32" y="9"/>
                    <a:pt x="32" y="24"/>
                  </a:cubicBezTo>
                  <a:close/>
                  <a:moveTo>
                    <a:pt x="7" y="25"/>
                  </a:moveTo>
                  <a:cubicBezTo>
                    <a:pt x="7" y="37"/>
                    <a:pt x="11"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7" name="Freeform 639">
              <a:extLst>
                <a:ext uri="{FF2B5EF4-FFF2-40B4-BE49-F238E27FC236}">
                  <a16:creationId xmlns:a16="http://schemas.microsoft.com/office/drawing/2014/main" id="{528831E3-84F3-2247-B1BB-D5531631A149}"/>
                </a:ext>
              </a:extLst>
            </p:cNvPr>
            <p:cNvSpPr>
              <a:spLocks/>
            </p:cNvSpPr>
            <p:nvPr/>
          </p:nvSpPr>
          <p:spPr bwMode="auto">
            <a:xfrm>
              <a:off x="2097" y="1953"/>
              <a:ext cx="19" cy="58"/>
            </a:xfrm>
            <a:custGeom>
              <a:avLst/>
              <a:gdLst>
                <a:gd name="T0" fmla="*/ 12 w 19"/>
                <a:gd name="T1" fmla="*/ 7 h 58"/>
                <a:gd name="T2" fmla="*/ 12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1" y="12"/>
                  </a:lnTo>
                  <a:lnTo>
                    <a:pt x="0" y="6"/>
                  </a:lnTo>
                  <a:lnTo>
                    <a:pt x="12"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8" name="Freeform 640">
              <a:extLst>
                <a:ext uri="{FF2B5EF4-FFF2-40B4-BE49-F238E27FC236}">
                  <a16:creationId xmlns:a16="http://schemas.microsoft.com/office/drawing/2014/main" id="{732C5A9B-33D6-A048-825A-4864388E69D9}"/>
                </a:ext>
              </a:extLst>
            </p:cNvPr>
            <p:cNvSpPr>
              <a:spLocks/>
            </p:cNvSpPr>
            <p:nvPr/>
          </p:nvSpPr>
          <p:spPr bwMode="auto">
            <a:xfrm>
              <a:off x="2142" y="1953"/>
              <a:ext cx="20" cy="58"/>
            </a:xfrm>
            <a:custGeom>
              <a:avLst/>
              <a:gdLst>
                <a:gd name="T0" fmla="*/ 12 w 20"/>
                <a:gd name="T1" fmla="*/ 7 h 58"/>
                <a:gd name="T2" fmla="*/ 12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9" name="Freeform 641">
              <a:extLst>
                <a:ext uri="{FF2B5EF4-FFF2-40B4-BE49-F238E27FC236}">
                  <a16:creationId xmlns:a16="http://schemas.microsoft.com/office/drawing/2014/main" id="{C14FA942-42C9-4644-9A93-9DDDE0FEDA97}"/>
                </a:ext>
              </a:extLst>
            </p:cNvPr>
            <p:cNvSpPr>
              <a:spLocks/>
            </p:cNvSpPr>
            <p:nvPr/>
          </p:nvSpPr>
          <p:spPr bwMode="auto">
            <a:xfrm>
              <a:off x="2188"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0" name="Freeform 642">
              <a:extLst>
                <a:ext uri="{FF2B5EF4-FFF2-40B4-BE49-F238E27FC236}">
                  <a16:creationId xmlns:a16="http://schemas.microsoft.com/office/drawing/2014/main" id="{A1A1182F-AEAF-7E4E-9F9E-569C924B0736}"/>
                </a:ext>
              </a:extLst>
            </p:cNvPr>
            <p:cNvSpPr>
              <a:spLocks noEditPoints="1"/>
            </p:cNvSpPr>
            <p:nvPr/>
          </p:nvSpPr>
          <p:spPr bwMode="auto">
            <a:xfrm>
              <a:off x="2227" y="1951"/>
              <a:ext cx="40" cy="61"/>
            </a:xfrm>
            <a:custGeom>
              <a:avLst/>
              <a:gdLst>
                <a:gd name="T0" fmla="*/ 32 w 32"/>
                <a:gd name="T1" fmla="*/ 24 h 49"/>
                <a:gd name="T2" fmla="*/ 16 w 32"/>
                <a:gd name="T3" fmla="*/ 49 h 49"/>
                <a:gd name="T4" fmla="*/ 0 w 32"/>
                <a:gd name="T5" fmla="*/ 24 h 49"/>
                <a:gd name="T6" fmla="*/ 16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0" y="40"/>
                    <a:pt x="0" y="24"/>
                  </a:cubicBezTo>
                  <a:cubicBezTo>
                    <a:pt x="0" y="9"/>
                    <a:pt x="7" y="0"/>
                    <a:pt x="16" y="0"/>
                  </a:cubicBezTo>
                  <a:cubicBezTo>
                    <a:pt x="26" y="0"/>
                    <a:pt x="32" y="9"/>
                    <a:pt x="32" y="24"/>
                  </a:cubicBezTo>
                  <a:close/>
                  <a:moveTo>
                    <a:pt x="7" y="25"/>
                  </a:moveTo>
                  <a:cubicBezTo>
                    <a:pt x="7" y="37"/>
                    <a:pt x="10" y="44"/>
                    <a:pt x="16" y="44"/>
                  </a:cubicBezTo>
                  <a:cubicBezTo>
                    <a:pt x="22"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1" name="Freeform 643">
              <a:extLst>
                <a:ext uri="{FF2B5EF4-FFF2-40B4-BE49-F238E27FC236}">
                  <a16:creationId xmlns:a16="http://schemas.microsoft.com/office/drawing/2014/main" id="{F9094236-48D6-6744-A06E-DC92524AADE4}"/>
                </a:ext>
              </a:extLst>
            </p:cNvPr>
            <p:cNvSpPr>
              <a:spLocks/>
            </p:cNvSpPr>
            <p:nvPr/>
          </p:nvSpPr>
          <p:spPr bwMode="auto">
            <a:xfrm>
              <a:off x="2279"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2" name="Freeform 644">
              <a:extLst>
                <a:ext uri="{FF2B5EF4-FFF2-40B4-BE49-F238E27FC236}">
                  <a16:creationId xmlns:a16="http://schemas.microsoft.com/office/drawing/2014/main" id="{1DE8E886-1101-EE48-A5EC-821C830D84EE}"/>
                </a:ext>
              </a:extLst>
            </p:cNvPr>
            <p:cNvSpPr>
              <a:spLocks/>
            </p:cNvSpPr>
            <p:nvPr/>
          </p:nvSpPr>
          <p:spPr bwMode="auto">
            <a:xfrm>
              <a:off x="2325" y="1953"/>
              <a:ext cx="19" cy="58"/>
            </a:xfrm>
            <a:custGeom>
              <a:avLst/>
              <a:gdLst>
                <a:gd name="T0" fmla="*/ 11 w 19"/>
                <a:gd name="T1" fmla="*/ 7 h 58"/>
                <a:gd name="T2" fmla="*/ 11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3" name="Freeform 645">
              <a:extLst>
                <a:ext uri="{FF2B5EF4-FFF2-40B4-BE49-F238E27FC236}">
                  <a16:creationId xmlns:a16="http://schemas.microsoft.com/office/drawing/2014/main" id="{1DDF6D95-1A7A-034A-B0F1-66B1D6E7AE85}"/>
                </a:ext>
              </a:extLst>
            </p:cNvPr>
            <p:cNvSpPr>
              <a:spLocks/>
            </p:cNvSpPr>
            <p:nvPr/>
          </p:nvSpPr>
          <p:spPr bwMode="auto">
            <a:xfrm>
              <a:off x="2370" y="1953"/>
              <a:ext cx="19" cy="58"/>
            </a:xfrm>
            <a:custGeom>
              <a:avLst/>
              <a:gdLst>
                <a:gd name="T0" fmla="*/ 11 w 19"/>
                <a:gd name="T1" fmla="*/ 7 h 58"/>
                <a:gd name="T2" fmla="*/ 11 w 19"/>
                <a:gd name="T3" fmla="*/ 7 h 58"/>
                <a:gd name="T4" fmla="*/ 1 w 19"/>
                <a:gd name="T5" fmla="*/ 12 h 58"/>
                <a:gd name="T6" fmla="*/ 0 w 19"/>
                <a:gd name="T7" fmla="*/ 6 h 58"/>
                <a:gd name="T8" fmla="*/ 13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3"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4" name="Freeform 646">
              <a:extLst>
                <a:ext uri="{FF2B5EF4-FFF2-40B4-BE49-F238E27FC236}">
                  <a16:creationId xmlns:a16="http://schemas.microsoft.com/office/drawing/2014/main" id="{929FF22B-9566-9C40-85A2-9FAA72A0D5BB}"/>
                </a:ext>
              </a:extLst>
            </p:cNvPr>
            <p:cNvSpPr>
              <a:spLocks noEditPoints="1"/>
            </p:cNvSpPr>
            <p:nvPr/>
          </p:nvSpPr>
          <p:spPr bwMode="auto">
            <a:xfrm>
              <a:off x="2410" y="1951"/>
              <a:ext cx="39" cy="61"/>
            </a:xfrm>
            <a:custGeom>
              <a:avLst/>
              <a:gdLst>
                <a:gd name="T0" fmla="*/ 32 w 32"/>
                <a:gd name="T1" fmla="*/ 24 h 49"/>
                <a:gd name="T2" fmla="*/ 15 w 32"/>
                <a:gd name="T3" fmla="*/ 49 h 49"/>
                <a:gd name="T4" fmla="*/ 0 w 32"/>
                <a:gd name="T5" fmla="*/ 24 h 49"/>
                <a:gd name="T6" fmla="*/ 16 w 32"/>
                <a:gd name="T7" fmla="*/ 0 h 49"/>
                <a:gd name="T8" fmla="*/ 32 w 32"/>
                <a:gd name="T9" fmla="*/ 24 h 49"/>
                <a:gd name="T10" fmla="*/ 6 w 32"/>
                <a:gd name="T11" fmla="*/ 25 h 49"/>
                <a:gd name="T12" fmla="*/ 16 w 32"/>
                <a:gd name="T13" fmla="*/ 44 h 49"/>
                <a:gd name="T14" fmla="*/ 25 w 32"/>
                <a:gd name="T15" fmla="*/ 24 h 49"/>
                <a:gd name="T16" fmla="*/ 16 w 32"/>
                <a:gd name="T17" fmla="*/ 5 h 49"/>
                <a:gd name="T18" fmla="*/ 6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5" y="49"/>
                  </a:cubicBezTo>
                  <a:cubicBezTo>
                    <a:pt x="6" y="49"/>
                    <a:pt x="0" y="40"/>
                    <a:pt x="0" y="24"/>
                  </a:cubicBezTo>
                  <a:cubicBezTo>
                    <a:pt x="0" y="9"/>
                    <a:pt x="7" y="0"/>
                    <a:pt x="16" y="0"/>
                  </a:cubicBezTo>
                  <a:cubicBezTo>
                    <a:pt x="26" y="0"/>
                    <a:pt x="32" y="9"/>
                    <a:pt x="32" y="24"/>
                  </a:cubicBezTo>
                  <a:close/>
                  <a:moveTo>
                    <a:pt x="6" y="25"/>
                  </a:moveTo>
                  <a:cubicBezTo>
                    <a:pt x="6" y="37"/>
                    <a:pt x="10" y="44"/>
                    <a:pt x="16"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5" name="Freeform 647">
              <a:extLst>
                <a:ext uri="{FF2B5EF4-FFF2-40B4-BE49-F238E27FC236}">
                  <a16:creationId xmlns:a16="http://schemas.microsoft.com/office/drawing/2014/main" id="{0632AA19-A1A2-8245-9DF9-8D826272492C}"/>
                </a:ext>
              </a:extLst>
            </p:cNvPr>
            <p:cNvSpPr>
              <a:spLocks/>
            </p:cNvSpPr>
            <p:nvPr/>
          </p:nvSpPr>
          <p:spPr bwMode="auto">
            <a:xfrm>
              <a:off x="2462" y="1953"/>
              <a:ext cx="18" cy="58"/>
            </a:xfrm>
            <a:custGeom>
              <a:avLst/>
              <a:gdLst>
                <a:gd name="T0" fmla="*/ 11 w 18"/>
                <a:gd name="T1" fmla="*/ 7 h 58"/>
                <a:gd name="T2" fmla="*/ 11 w 18"/>
                <a:gd name="T3" fmla="*/ 7 h 58"/>
                <a:gd name="T4" fmla="*/ 1 w 18"/>
                <a:gd name="T5" fmla="*/ 12 h 58"/>
                <a:gd name="T6" fmla="*/ 0 w 18"/>
                <a:gd name="T7" fmla="*/ 6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2"/>
                  </a:lnTo>
                  <a:lnTo>
                    <a:pt x="0" y="6"/>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6" name="Freeform 648">
              <a:extLst>
                <a:ext uri="{FF2B5EF4-FFF2-40B4-BE49-F238E27FC236}">
                  <a16:creationId xmlns:a16="http://schemas.microsoft.com/office/drawing/2014/main" id="{B936C0E6-D440-0849-A998-51C3DC595D7F}"/>
                </a:ext>
              </a:extLst>
            </p:cNvPr>
            <p:cNvSpPr>
              <a:spLocks/>
            </p:cNvSpPr>
            <p:nvPr/>
          </p:nvSpPr>
          <p:spPr bwMode="auto">
            <a:xfrm>
              <a:off x="2507" y="1953"/>
              <a:ext cx="19" cy="58"/>
            </a:xfrm>
            <a:custGeom>
              <a:avLst/>
              <a:gdLst>
                <a:gd name="T0" fmla="*/ 11 w 19"/>
                <a:gd name="T1" fmla="*/ 7 h 58"/>
                <a:gd name="T2" fmla="*/ 11 w 19"/>
                <a:gd name="T3" fmla="*/ 7 h 58"/>
                <a:gd name="T4" fmla="*/ 1 w 19"/>
                <a:gd name="T5" fmla="*/ 12 h 58"/>
                <a:gd name="T6" fmla="*/ 0 w 19"/>
                <a:gd name="T7" fmla="*/ 6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2"/>
                  </a:lnTo>
                  <a:lnTo>
                    <a:pt x="0" y="6"/>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7" name="Freeform 649">
              <a:extLst>
                <a:ext uri="{FF2B5EF4-FFF2-40B4-BE49-F238E27FC236}">
                  <a16:creationId xmlns:a16="http://schemas.microsoft.com/office/drawing/2014/main" id="{5DD8DFB3-EE8C-A642-9DAE-6F166EDCDE69}"/>
                </a:ext>
              </a:extLst>
            </p:cNvPr>
            <p:cNvSpPr>
              <a:spLocks/>
            </p:cNvSpPr>
            <p:nvPr/>
          </p:nvSpPr>
          <p:spPr bwMode="auto">
            <a:xfrm>
              <a:off x="2553" y="1953"/>
              <a:ext cx="18" cy="58"/>
            </a:xfrm>
            <a:custGeom>
              <a:avLst/>
              <a:gdLst>
                <a:gd name="T0" fmla="*/ 11 w 18"/>
                <a:gd name="T1" fmla="*/ 7 h 58"/>
                <a:gd name="T2" fmla="*/ 11 w 18"/>
                <a:gd name="T3" fmla="*/ 7 h 58"/>
                <a:gd name="T4" fmla="*/ 1 w 18"/>
                <a:gd name="T5" fmla="*/ 12 h 58"/>
                <a:gd name="T6" fmla="*/ 0 w 18"/>
                <a:gd name="T7" fmla="*/ 6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2"/>
                  </a:lnTo>
                  <a:lnTo>
                    <a:pt x="0" y="6"/>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8" name="Freeform 650">
              <a:extLst>
                <a:ext uri="{FF2B5EF4-FFF2-40B4-BE49-F238E27FC236}">
                  <a16:creationId xmlns:a16="http://schemas.microsoft.com/office/drawing/2014/main" id="{5290212F-0ADB-4741-88B3-1A9A69C2C7F5}"/>
                </a:ext>
              </a:extLst>
            </p:cNvPr>
            <p:cNvSpPr>
              <a:spLocks noEditPoints="1"/>
            </p:cNvSpPr>
            <p:nvPr/>
          </p:nvSpPr>
          <p:spPr bwMode="auto">
            <a:xfrm>
              <a:off x="2592" y="1951"/>
              <a:ext cx="38" cy="61"/>
            </a:xfrm>
            <a:custGeom>
              <a:avLst/>
              <a:gdLst>
                <a:gd name="T0" fmla="*/ 31 w 31"/>
                <a:gd name="T1" fmla="*/ 24 h 49"/>
                <a:gd name="T2" fmla="*/ 15 w 31"/>
                <a:gd name="T3" fmla="*/ 49 h 49"/>
                <a:gd name="T4" fmla="*/ 0 w 31"/>
                <a:gd name="T5" fmla="*/ 24 h 49"/>
                <a:gd name="T6" fmla="*/ 16 w 31"/>
                <a:gd name="T7" fmla="*/ 0 h 49"/>
                <a:gd name="T8" fmla="*/ 31 w 31"/>
                <a:gd name="T9" fmla="*/ 24 h 49"/>
                <a:gd name="T10" fmla="*/ 6 w 31"/>
                <a:gd name="T11" fmla="*/ 25 h 49"/>
                <a:gd name="T12" fmla="*/ 15 w 31"/>
                <a:gd name="T13" fmla="*/ 44 h 49"/>
                <a:gd name="T14" fmla="*/ 25 w 31"/>
                <a:gd name="T15" fmla="*/ 24 h 49"/>
                <a:gd name="T16" fmla="*/ 16 w 31"/>
                <a:gd name="T17" fmla="*/ 5 h 49"/>
                <a:gd name="T18" fmla="*/ 6 w 31"/>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31" y="24"/>
                  </a:moveTo>
                  <a:cubicBezTo>
                    <a:pt x="31" y="40"/>
                    <a:pt x="25" y="49"/>
                    <a:pt x="15" y="49"/>
                  </a:cubicBezTo>
                  <a:cubicBezTo>
                    <a:pt x="6" y="49"/>
                    <a:pt x="0" y="40"/>
                    <a:pt x="0" y="24"/>
                  </a:cubicBezTo>
                  <a:cubicBezTo>
                    <a:pt x="0" y="9"/>
                    <a:pt x="6" y="0"/>
                    <a:pt x="16" y="0"/>
                  </a:cubicBezTo>
                  <a:cubicBezTo>
                    <a:pt x="26" y="0"/>
                    <a:pt x="31" y="9"/>
                    <a:pt x="31" y="24"/>
                  </a:cubicBezTo>
                  <a:close/>
                  <a:moveTo>
                    <a:pt x="6" y="25"/>
                  </a:moveTo>
                  <a:cubicBezTo>
                    <a:pt x="6" y="37"/>
                    <a:pt x="10" y="44"/>
                    <a:pt x="15" y="44"/>
                  </a:cubicBezTo>
                  <a:cubicBezTo>
                    <a:pt x="22" y="44"/>
                    <a:pt x="25" y="36"/>
                    <a:pt x="25" y="24"/>
                  </a:cubicBezTo>
                  <a:cubicBezTo>
                    <a:pt x="25" y="13"/>
                    <a:pt x="22" y="5"/>
                    <a:pt x="16" y="5"/>
                  </a:cubicBezTo>
                  <a:cubicBezTo>
                    <a:pt x="10" y="5"/>
                    <a:pt x="6" y="12"/>
                    <a:pt x="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9" name="Freeform 651">
              <a:extLst>
                <a:ext uri="{FF2B5EF4-FFF2-40B4-BE49-F238E27FC236}">
                  <a16:creationId xmlns:a16="http://schemas.microsoft.com/office/drawing/2014/main" id="{65C94349-C806-1444-812F-A66614B6E265}"/>
                </a:ext>
              </a:extLst>
            </p:cNvPr>
            <p:cNvSpPr>
              <a:spLocks/>
            </p:cNvSpPr>
            <p:nvPr/>
          </p:nvSpPr>
          <p:spPr bwMode="auto">
            <a:xfrm>
              <a:off x="2643" y="1953"/>
              <a:ext cx="19" cy="58"/>
            </a:xfrm>
            <a:custGeom>
              <a:avLst/>
              <a:gdLst>
                <a:gd name="T0" fmla="*/ 12 w 19"/>
                <a:gd name="T1" fmla="*/ 7 h 58"/>
                <a:gd name="T2" fmla="*/ 12 w 19"/>
                <a:gd name="T3" fmla="*/ 7 h 58"/>
                <a:gd name="T4" fmla="*/ 2 w 19"/>
                <a:gd name="T5" fmla="*/ 12 h 58"/>
                <a:gd name="T6" fmla="*/ 0 w 19"/>
                <a:gd name="T7" fmla="*/ 6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2"/>
                  </a:lnTo>
                  <a:lnTo>
                    <a:pt x="0" y="6"/>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0" name="Freeform 652">
              <a:extLst>
                <a:ext uri="{FF2B5EF4-FFF2-40B4-BE49-F238E27FC236}">
                  <a16:creationId xmlns:a16="http://schemas.microsoft.com/office/drawing/2014/main" id="{5CCB05D1-FE3A-664E-BFD5-EC3B8487A7B3}"/>
                </a:ext>
              </a:extLst>
            </p:cNvPr>
            <p:cNvSpPr>
              <a:spLocks/>
            </p:cNvSpPr>
            <p:nvPr/>
          </p:nvSpPr>
          <p:spPr bwMode="auto">
            <a:xfrm>
              <a:off x="2688" y="1953"/>
              <a:ext cx="20" cy="58"/>
            </a:xfrm>
            <a:custGeom>
              <a:avLst/>
              <a:gdLst>
                <a:gd name="T0" fmla="*/ 13 w 20"/>
                <a:gd name="T1" fmla="*/ 7 h 58"/>
                <a:gd name="T2" fmla="*/ 13 w 20"/>
                <a:gd name="T3" fmla="*/ 7 h 58"/>
                <a:gd name="T4" fmla="*/ 3 w 20"/>
                <a:gd name="T5" fmla="*/ 12 h 58"/>
                <a:gd name="T6" fmla="*/ 0 w 20"/>
                <a:gd name="T7" fmla="*/ 6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2"/>
                  </a:lnTo>
                  <a:lnTo>
                    <a:pt x="0" y="6"/>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1" name="Freeform 653">
              <a:extLst>
                <a:ext uri="{FF2B5EF4-FFF2-40B4-BE49-F238E27FC236}">
                  <a16:creationId xmlns:a16="http://schemas.microsoft.com/office/drawing/2014/main" id="{9D70DD89-E99C-0B47-9A22-FF0FC360A935}"/>
                </a:ext>
              </a:extLst>
            </p:cNvPr>
            <p:cNvSpPr>
              <a:spLocks/>
            </p:cNvSpPr>
            <p:nvPr/>
          </p:nvSpPr>
          <p:spPr bwMode="auto">
            <a:xfrm>
              <a:off x="2734" y="1953"/>
              <a:ext cx="20" cy="58"/>
            </a:xfrm>
            <a:custGeom>
              <a:avLst/>
              <a:gdLst>
                <a:gd name="T0" fmla="*/ 12 w 20"/>
                <a:gd name="T1" fmla="*/ 7 h 58"/>
                <a:gd name="T2" fmla="*/ 12 w 20"/>
                <a:gd name="T3" fmla="*/ 7 h 58"/>
                <a:gd name="T4" fmla="*/ 2 w 20"/>
                <a:gd name="T5" fmla="*/ 12 h 58"/>
                <a:gd name="T6" fmla="*/ 0 w 20"/>
                <a:gd name="T7" fmla="*/ 6 h 58"/>
                <a:gd name="T8" fmla="*/ 14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2" y="12"/>
                  </a:lnTo>
                  <a:lnTo>
                    <a:pt x="0" y="6"/>
                  </a:lnTo>
                  <a:lnTo>
                    <a:pt x="14"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2" name="Freeform 654">
              <a:extLst>
                <a:ext uri="{FF2B5EF4-FFF2-40B4-BE49-F238E27FC236}">
                  <a16:creationId xmlns:a16="http://schemas.microsoft.com/office/drawing/2014/main" id="{7FB78688-261A-9B4E-A1DD-6CD5675733D4}"/>
                </a:ext>
              </a:extLst>
            </p:cNvPr>
            <p:cNvSpPr>
              <a:spLocks noEditPoints="1"/>
            </p:cNvSpPr>
            <p:nvPr/>
          </p:nvSpPr>
          <p:spPr bwMode="auto">
            <a:xfrm>
              <a:off x="2773" y="1951"/>
              <a:ext cx="40" cy="61"/>
            </a:xfrm>
            <a:custGeom>
              <a:avLst/>
              <a:gdLst>
                <a:gd name="T0" fmla="*/ 32 w 32"/>
                <a:gd name="T1" fmla="*/ 24 h 49"/>
                <a:gd name="T2" fmla="*/ 16 w 32"/>
                <a:gd name="T3" fmla="*/ 49 h 49"/>
                <a:gd name="T4" fmla="*/ 0 w 32"/>
                <a:gd name="T5" fmla="*/ 24 h 49"/>
                <a:gd name="T6" fmla="*/ 17 w 32"/>
                <a:gd name="T7" fmla="*/ 0 h 49"/>
                <a:gd name="T8" fmla="*/ 32 w 32"/>
                <a:gd name="T9" fmla="*/ 24 h 49"/>
                <a:gd name="T10" fmla="*/ 7 w 32"/>
                <a:gd name="T11" fmla="*/ 25 h 49"/>
                <a:gd name="T12" fmla="*/ 16 w 32"/>
                <a:gd name="T13" fmla="*/ 44 h 49"/>
                <a:gd name="T14" fmla="*/ 26 w 32"/>
                <a:gd name="T15" fmla="*/ 24 h 49"/>
                <a:gd name="T16" fmla="*/ 16 w 32"/>
                <a:gd name="T17" fmla="*/ 5 h 49"/>
                <a:gd name="T18" fmla="*/ 7 w 32"/>
                <a:gd name="T19"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32" y="24"/>
                  </a:moveTo>
                  <a:cubicBezTo>
                    <a:pt x="32" y="40"/>
                    <a:pt x="26" y="49"/>
                    <a:pt x="16" y="49"/>
                  </a:cubicBezTo>
                  <a:cubicBezTo>
                    <a:pt x="7" y="49"/>
                    <a:pt x="1" y="40"/>
                    <a:pt x="0" y="24"/>
                  </a:cubicBezTo>
                  <a:cubicBezTo>
                    <a:pt x="0" y="9"/>
                    <a:pt x="7" y="0"/>
                    <a:pt x="17" y="0"/>
                  </a:cubicBezTo>
                  <a:cubicBezTo>
                    <a:pt x="27" y="0"/>
                    <a:pt x="32" y="9"/>
                    <a:pt x="32" y="24"/>
                  </a:cubicBezTo>
                  <a:close/>
                  <a:moveTo>
                    <a:pt x="7" y="25"/>
                  </a:moveTo>
                  <a:cubicBezTo>
                    <a:pt x="7" y="37"/>
                    <a:pt x="10" y="44"/>
                    <a:pt x="16" y="44"/>
                  </a:cubicBezTo>
                  <a:cubicBezTo>
                    <a:pt x="23" y="44"/>
                    <a:pt x="26" y="36"/>
                    <a:pt x="26" y="24"/>
                  </a:cubicBezTo>
                  <a:cubicBezTo>
                    <a:pt x="26" y="13"/>
                    <a:pt x="23" y="5"/>
                    <a:pt x="16" y="5"/>
                  </a:cubicBezTo>
                  <a:cubicBezTo>
                    <a:pt x="11" y="5"/>
                    <a:pt x="7" y="12"/>
                    <a:pt x="7"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3" name="Freeform 655">
              <a:extLst>
                <a:ext uri="{FF2B5EF4-FFF2-40B4-BE49-F238E27FC236}">
                  <a16:creationId xmlns:a16="http://schemas.microsoft.com/office/drawing/2014/main" id="{64BE6FF0-7CAC-B74A-87BF-4F365B0F4036}"/>
                </a:ext>
              </a:extLst>
            </p:cNvPr>
            <p:cNvSpPr>
              <a:spLocks/>
            </p:cNvSpPr>
            <p:nvPr/>
          </p:nvSpPr>
          <p:spPr bwMode="auto">
            <a:xfrm>
              <a:off x="2825" y="1953"/>
              <a:ext cx="20" cy="58"/>
            </a:xfrm>
            <a:custGeom>
              <a:avLst/>
              <a:gdLst>
                <a:gd name="T0" fmla="*/ 13 w 20"/>
                <a:gd name="T1" fmla="*/ 7 h 58"/>
                <a:gd name="T2" fmla="*/ 13 w 20"/>
                <a:gd name="T3" fmla="*/ 7 h 58"/>
                <a:gd name="T4" fmla="*/ 1 w 20"/>
                <a:gd name="T5" fmla="*/ 12 h 58"/>
                <a:gd name="T6" fmla="*/ 0 w 20"/>
                <a:gd name="T7" fmla="*/ 6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1" y="12"/>
                  </a:lnTo>
                  <a:lnTo>
                    <a:pt x="0" y="6"/>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4" name="Freeform 656">
              <a:extLst>
                <a:ext uri="{FF2B5EF4-FFF2-40B4-BE49-F238E27FC236}">
                  <a16:creationId xmlns:a16="http://schemas.microsoft.com/office/drawing/2014/main" id="{D6C88F8C-1BD2-4E4B-ADB2-AF2046E1A10F}"/>
                </a:ext>
              </a:extLst>
            </p:cNvPr>
            <p:cNvSpPr>
              <a:spLocks/>
            </p:cNvSpPr>
            <p:nvPr/>
          </p:nvSpPr>
          <p:spPr bwMode="auto">
            <a:xfrm>
              <a:off x="2871" y="1953"/>
              <a:ext cx="20" cy="58"/>
            </a:xfrm>
            <a:custGeom>
              <a:avLst/>
              <a:gdLst>
                <a:gd name="T0" fmla="*/ 12 w 20"/>
                <a:gd name="T1" fmla="*/ 7 h 58"/>
                <a:gd name="T2" fmla="*/ 11 w 20"/>
                <a:gd name="T3" fmla="*/ 7 h 58"/>
                <a:gd name="T4" fmla="*/ 1 w 20"/>
                <a:gd name="T5" fmla="*/ 12 h 58"/>
                <a:gd name="T6" fmla="*/ 0 w 20"/>
                <a:gd name="T7" fmla="*/ 6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2"/>
                  </a:lnTo>
                  <a:lnTo>
                    <a:pt x="0" y="6"/>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5" name="Freeform 657">
              <a:extLst>
                <a:ext uri="{FF2B5EF4-FFF2-40B4-BE49-F238E27FC236}">
                  <a16:creationId xmlns:a16="http://schemas.microsoft.com/office/drawing/2014/main" id="{7780B0D4-C486-E149-A293-9B9BD560276E}"/>
                </a:ext>
              </a:extLst>
            </p:cNvPr>
            <p:cNvSpPr>
              <a:spLocks/>
            </p:cNvSpPr>
            <p:nvPr/>
          </p:nvSpPr>
          <p:spPr bwMode="auto">
            <a:xfrm>
              <a:off x="2916" y="1953"/>
              <a:ext cx="20" cy="58"/>
            </a:xfrm>
            <a:custGeom>
              <a:avLst/>
              <a:gdLst>
                <a:gd name="T0" fmla="*/ 13 w 20"/>
                <a:gd name="T1" fmla="*/ 7 h 58"/>
                <a:gd name="T2" fmla="*/ 12 w 20"/>
                <a:gd name="T3" fmla="*/ 7 h 58"/>
                <a:gd name="T4" fmla="*/ 2 w 20"/>
                <a:gd name="T5" fmla="*/ 12 h 58"/>
                <a:gd name="T6" fmla="*/ 0 w 20"/>
                <a:gd name="T7" fmla="*/ 6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2" y="7"/>
                  </a:lnTo>
                  <a:lnTo>
                    <a:pt x="2" y="12"/>
                  </a:lnTo>
                  <a:lnTo>
                    <a:pt x="0" y="6"/>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6" name="Freeform 658">
              <a:extLst>
                <a:ext uri="{FF2B5EF4-FFF2-40B4-BE49-F238E27FC236}">
                  <a16:creationId xmlns:a16="http://schemas.microsoft.com/office/drawing/2014/main" id="{391FBBD1-C5BC-6F4C-AE3F-A32BA4B275CE}"/>
                </a:ext>
              </a:extLst>
            </p:cNvPr>
            <p:cNvSpPr>
              <a:spLocks noEditPoints="1"/>
            </p:cNvSpPr>
            <p:nvPr/>
          </p:nvSpPr>
          <p:spPr bwMode="auto">
            <a:xfrm>
              <a:off x="1909" y="2059"/>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7" name="Freeform 659">
              <a:extLst>
                <a:ext uri="{FF2B5EF4-FFF2-40B4-BE49-F238E27FC236}">
                  <a16:creationId xmlns:a16="http://schemas.microsoft.com/office/drawing/2014/main" id="{235F62AD-FC1F-5844-A120-C2DD23208CED}"/>
                </a:ext>
              </a:extLst>
            </p:cNvPr>
            <p:cNvSpPr>
              <a:spLocks/>
            </p:cNvSpPr>
            <p:nvPr/>
          </p:nvSpPr>
          <p:spPr bwMode="auto">
            <a:xfrm>
              <a:off x="1960" y="2059"/>
              <a:ext cx="19" cy="58"/>
            </a:xfrm>
            <a:custGeom>
              <a:avLst/>
              <a:gdLst>
                <a:gd name="T0" fmla="*/ 12 w 19"/>
                <a:gd name="T1" fmla="*/ 7 h 58"/>
                <a:gd name="T2" fmla="*/ 12 w 19"/>
                <a:gd name="T3" fmla="*/ 7 h 58"/>
                <a:gd name="T4" fmla="*/ 2 w 19"/>
                <a:gd name="T5" fmla="*/ 13 h 58"/>
                <a:gd name="T6" fmla="*/ 0 w 19"/>
                <a:gd name="T7" fmla="*/ 7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3"/>
                  </a:lnTo>
                  <a:lnTo>
                    <a:pt x="0" y="7"/>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8" name="Freeform 660">
              <a:extLst>
                <a:ext uri="{FF2B5EF4-FFF2-40B4-BE49-F238E27FC236}">
                  <a16:creationId xmlns:a16="http://schemas.microsoft.com/office/drawing/2014/main" id="{DA1929AF-D12F-8040-95CE-B3B24AEE801E}"/>
                </a:ext>
              </a:extLst>
            </p:cNvPr>
            <p:cNvSpPr>
              <a:spLocks/>
            </p:cNvSpPr>
            <p:nvPr/>
          </p:nvSpPr>
          <p:spPr bwMode="auto">
            <a:xfrm>
              <a:off x="2005" y="2059"/>
              <a:ext cx="20" cy="58"/>
            </a:xfrm>
            <a:custGeom>
              <a:avLst/>
              <a:gdLst>
                <a:gd name="T0" fmla="*/ 13 w 20"/>
                <a:gd name="T1" fmla="*/ 7 h 58"/>
                <a:gd name="T2" fmla="*/ 13 w 20"/>
                <a:gd name="T3" fmla="*/ 7 h 58"/>
                <a:gd name="T4" fmla="*/ 3 w 20"/>
                <a:gd name="T5" fmla="*/ 13 h 58"/>
                <a:gd name="T6" fmla="*/ 0 w 20"/>
                <a:gd name="T7" fmla="*/ 7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3"/>
                  </a:lnTo>
                  <a:lnTo>
                    <a:pt x="0" y="7"/>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39" name="Freeform 661">
              <a:extLst>
                <a:ext uri="{FF2B5EF4-FFF2-40B4-BE49-F238E27FC236}">
                  <a16:creationId xmlns:a16="http://schemas.microsoft.com/office/drawing/2014/main" id="{5CEA66ED-24F5-0145-9720-0D8E254B4AB4}"/>
                </a:ext>
              </a:extLst>
            </p:cNvPr>
            <p:cNvSpPr>
              <a:spLocks noEditPoints="1"/>
            </p:cNvSpPr>
            <p:nvPr/>
          </p:nvSpPr>
          <p:spPr bwMode="auto">
            <a:xfrm>
              <a:off x="2045" y="2059"/>
              <a:ext cx="39"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1"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0" name="Freeform 662">
              <a:extLst>
                <a:ext uri="{FF2B5EF4-FFF2-40B4-BE49-F238E27FC236}">
                  <a16:creationId xmlns:a16="http://schemas.microsoft.com/office/drawing/2014/main" id="{BA159F89-6F97-6446-BE89-2E16339B8021}"/>
                </a:ext>
              </a:extLst>
            </p:cNvPr>
            <p:cNvSpPr>
              <a:spLocks/>
            </p:cNvSpPr>
            <p:nvPr/>
          </p:nvSpPr>
          <p:spPr bwMode="auto">
            <a:xfrm>
              <a:off x="2097" y="2059"/>
              <a:ext cx="19" cy="58"/>
            </a:xfrm>
            <a:custGeom>
              <a:avLst/>
              <a:gdLst>
                <a:gd name="T0" fmla="*/ 12 w 19"/>
                <a:gd name="T1" fmla="*/ 7 h 58"/>
                <a:gd name="T2" fmla="*/ 12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1" y="13"/>
                  </a:lnTo>
                  <a:lnTo>
                    <a:pt x="0" y="7"/>
                  </a:lnTo>
                  <a:lnTo>
                    <a:pt x="12"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1" name="Freeform 663">
              <a:extLst>
                <a:ext uri="{FF2B5EF4-FFF2-40B4-BE49-F238E27FC236}">
                  <a16:creationId xmlns:a16="http://schemas.microsoft.com/office/drawing/2014/main" id="{EC75D073-E189-924C-A713-361590D326FA}"/>
                </a:ext>
              </a:extLst>
            </p:cNvPr>
            <p:cNvSpPr>
              <a:spLocks/>
            </p:cNvSpPr>
            <p:nvPr/>
          </p:nvSpPr>
          <p:spPr bwMode="auto">
            <a:xfrm>
              <a:off x="2142" y="2059"/>
              <a:ext cx="20" cy="58"/>
            </a:xfrm>
            <a:custGeom>
              <a:avLst/>
              <a:gdLst>
                <a:gd name="T0" fmla="*/ 12 w 20"/>
                <a:gd name="T1" fmla="*/ 7 h 58"/>
                <a:gd name="T2" fmla="*/ 12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2" name="Freeform 664">
              <a:extLst>
                <a:ext uri="{FF2B5EF4-FFF2-40B4-BE49-F238E27FC236}">
                  <a16:creationId xmlns:a16="http://schemas.microsoft.com/office/drawing/2014/main" id="{8DD2A750-4B7A-2946-9130-5E8E9CA94788}"/>
                </a:ext>
              </a:extLst>
            </p:cNvPr>
            <p:cNvSpPr>
              <a:spLocks/>
            </p:cNvSpPr>
            <p:nvPr/>
          </p:nvSpPr>
          <p:spPr bwMode="auto">
            <a:xfrm>
              <a:off x="2188"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3" name="Freeform 665">
              <a:extLst>
                <a:ext uri="{FF2B5EF4-FFF2-40B4-BE49-F238E27FC236}">
                  <a16:creationId xmlns:a16="http://schemas.microsoft.com/office/drawing/2014/main" id="{4462DE87-150F-B44A-995A-823C0860AA0E}"/>
                </a:ext>
              </a:extLst>
            </p:cNvPr>
            <p:cNvSpPr>
              <a:spLocks noEditPoints="1"/>
            </p:cNvSpPr>
            <p:nvPr/>
          </p:nvSpPr>
          <p:spPr bwMode="auto">
            <a:xfrm>
              <a:off x="2227" y="2059"/>
              <a:ext cx="40" cy="59"/>
            </a:xfrm>
            <a:custGeom>
              <a:avLst/>
              <a:gdLst>
                <a:gd name="T0" fmla="*/ 32 w 32"/>
                <a:gd name="T1" fmla="*/ 23 h 48"/>
                <a:gd name="T2" fmla="*/ 16 w 32"/>
                <a:gd name="T3" fmla="*/ 48 h 48"/>
                <a:gd name="T4" fmla="*/ 0 w 32"/>
                <a:gd name="T5" fmla="*/ 24 h 48"/>
                <a:gd name="T6" fmla="*/ 16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0" y="39"/>
                    <a:pt x="0" y="24"/>
                  </a:cubicBezTo>
                  <a:cubicBezTo>
                    <a:pt x="0" y="8"/>
                    <a:pt x="7" y="0"/>
                    <a:pt x="16" y="0"/>
                  </a:cubicBezTo>
                  <a:cubicBezTo>
                    <a:pt x="26" y="0"/>
                    <a:pt x="32" y="8"/>
                    <a:pt x="32" y="23"/>
                  </a:cubicBezTo>
                  <a:close/>
                  <a:moveTo>
                    <a:pt x="7" y="24"/>
                  </a:moveTo>
                  <a:cubicBezTo>
                    <a:pt x="7" y="36"/>
                    <a:pt x="10" y="43"/>
                    <a:pt x="16" y="43"/>
                  </a:cubicBezTo>
                  <a:cubicBezTo>
                    <a:pt x="22"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4" name="Freeform 666">
              <a:extLst>
                <a:ext uri="{FF2B5EF4-FFF2-40B4-BE49-F238E27FC236}">
                  <a16:creationId xmlns:a16="http://schemas.microsoft.com/office/drawing/2014/main" id="{70D517E6-A034-C443-B1CC-B55CF6C8A9EE}"/>
                </a:ext>
              </a:extLst>
            </p:cNvPr>
            <p:cNvSpPr>
              <a:spLocks/>
            </p:cNvSpPr>
            <p:nvPr/>
          </p:nvSpPr>
          <p:spPr bwMode="auto">
            <a:xfrm>
              <a:off x="2279"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5" name="Freeform 667">
              <a:extLst>
                <a:ext uri="{FF2B5EF4-FFF2-40B4-BE49-F238E27FC236}">
                  <a16:creationId xmlns:a16="http://schemas.microsoft.com/office/drawing/2014/main" id="{CCD0BAD5-03F1-E94F-8DC0-829F281F78A6}"/>
                </a:ext>
              </a:extLst>
            </p:cNvPr>
            <p:cNvSpPr>
              <a:spLocks/>
            </p:cNvSpPr>
            <p:nvPr/>
          </p:nvSpPr>
          <p:spPr bwMode="auto">
            <a:xfrm>
              <a:off x="2325" y="2059"/>
              <a:ext cx="19" cy="58"/>
            </a:xfrm>
            <a:custGeom>
              <a:avLst/>
              <a:gdLst>
                <a:gd name="T0" fmla="*/ 11 w 19"/>
                <a:gd name="T1" fmla="*/ 7 h 58"/>
                <a:gd name="T2" fmla="*/ 11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6" name="Freeform 668">
              <a:extLst>
                <a:ext uri="{FF2B5EF4-FFF2-40B4-BE49-F238E27FC236}">
                  <a16:creationId xmlns:a16="http://schemas.microsoft.com/office/drawing/2014/main" id="{987F2779-12D7-2846-9192-3D9D85EFF098}"/>
                </a:ext>
              </a:extLst>
            </p:cNvPr>
            <p:cNvSpPr>
              <a:spLocks/>
            </p:cNvSpPr>
            <p:nvPr/>
          </p:nvSpPr>
          <p:spPr bwMode="auto">
            <a:xfrm>
              <a:off x="2370" y="2059"/>
              <a:ext cx="19" cy="58"/>
            </a:xfrm>
            <a:custGeom>
              <a:avLst/>
              <a:gdLst>
                <a:gd name="T0" fmla="*/ 11 w 19"/>
                <a:gd name="T1" fmla="*/ 7 h 58"/>
                <a:gd name="T2" fmla="*/ 11 w 19"/>
                <a:gd name="T3" fmla="*/ 7 h 58"/>
                <a:gd name="T4" fmla="*/ 1 w 19"/>
                <a:gd name="T5" fmla="*/ 13 h 58"/>
                <a:gd name="T6" fmla="*/ 0 w 19"/>
                <a:gd name="T7" fmla="*/ 7 h 58"/>
                <a:gd name="T8" fmla="*/ 13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3"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7" name="Freeform 669">
              <a:extLst>
                <a:ext uri="{FF2B5EF4-FFF2-40B4-BE49-F238E27FC236}">
                  <a16:creationId xmlns:a16="http://schemas.microsoft.com/office/drawing/2014/main" id="{E5817F01-E39F-8449-9A1E-495149625A51}"/>
                </a:ext>
              </a:extLst>
            </p:cNvPr>
            <p:cNvSpPr>
              <a:spLocks noEditPoints="1"/>
            </p:cNvSpPr>
            <p:nvPr/>
          </p:nvSpPr>
          <p:spPr bwMode="auto">
            <a:xfrm>
              <a:off x="2410" y="2059"/>
              <a:ext cx="39" cy="59"/>
            </a:xfrm>
            <a:custGeom>
              <a:avLst/>
              <a:gdLst>
                <a:gd name="T0" fmla="*/ 32 w 32"/>
                <a:gd name="T1" fmla="*/ 23 h 48"/>
                <a:gd name="T2" fmla="*/ 15 w 32"/>
                <a:gd name="T3" fmla="*/ 48 h 48"/>
                <a:gd name="T4" fmla="*/ 0 w 32"/>
                <a:gd name="T5" fmla="*/ 24 h 48"/>
                <a:gd name="T6" fmla="*/ 16 w 32"/>
                <a:gd name="T7" fmla="*/ 0 h 48"/>
                <a:gd name="T8" fmla="*/ 32 w 32"/>
                <a:gd name="T9" fmla="*/ 23 h 48"/>
                <a:gd name="T10" fmla="*/ 6 w 32"/>
                <a:gd name="T11" fmla="*/ 24 h 48"/>
                <a:gd name="T12" fmla="*/ 16 w 32"/>
                <a:gd name="T13" fmla="*/ 43 h 48"/>
                <a:gd name="T14" fmla="*/ 25 w 32"/>
                <a:gd name="T15" fmla="*/ 24 h 48"/>
                <a:gd name="T16" fmla="*/ 16 w 32"/>
                <a:gd name="T17" fmla="*/ 4 h 48"/>
                <a:gd name="T18" fmla="*/ 6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5" y="48"/>
                  </a:cubicBezTo>
                  <a:cubicBezTo>
                    <a:pt x="6" y="48"/>
                    <a:pt x="0" y="39"/>
                    <a:pt x="0" y="24"/>
                  </a:cubicBezTo>
                  <a:cubicBezTo>
                    <a:pt x="0" y="8"/>
                    <a:pt x="7" y="0"/>
                    <a:pt x="16" y="0"/>
                  </a:cubicBezTo>
                  <a:cubicBezTo>
                    <a:pt x="26" y="0"/>
                    <a:pt x="32" y="8"/>
                    <a:pt x="32" y="23"/>
                  </a:cubicBezTo>
                  <a:close/>
                  <a:moveTo>
                    <a:pt x="6" y="24"/>
                  </a:moveTo>
                  <a:cubicBezTo>
                    <a:pt x="6" y="36"/>
                    <a:pt x="10" y="43"/>
                    <a:pt x="16"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8" name="Freeform 670">
              <a:extLst>
                <a:ext uri="{FF2B5EF4-FFF2-40B4-BE49-F238E27FC236}">
                  <a16:creationId xmlns:a16="http://schemas.microsoft.com/office/drawing/2014/main" id="{2C803C77-BECB-BB4E-A975-12335328E920}"/>
                </a:ext>
              </a:extLst>
            </p:cNvPr>
            <p:cNvSpPr>
              <a:spLocks/>
            </p:cNvSpPr>
            <p:nvPr/>
          </p:nvSpPr>
          <p:spPr bwMode="auto">
            <a:xfrm>
              <a:off x="2462" y="2059"/>
              <a:ext cx="18" cy="58"/>
            </a:xfrm>
            <a:custGeom>
              <a:avLst/>
              <a:gdLst>
                <a:gd name="T0" fmla="*/ 11 w 18"/>
                <a:gd name="T1" fmla="*/ 7 h 58"/>
                <a:gd name="T2" fmla="*/ 11 w 18"/>
                <a:gd name="T3" fmla="*/ 7 h 58"/>
                <a:gd name="T4" fmla="*/ 1 w 18"/>
                <a:gd name="T5" fmla="*/ 13 h 58"/>
                <a:gd name="T6" fmla="*/ 0 w 18"/>
                <a:gd name="T7" fmla="*/ 7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3"/>
                  </a:lnTo>
                  <a:lnTo>
                    <a:pt x="0" y="7"/>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49" name="Freeform 671">
              <a:extLst>
                <a:ext uri="{FF2B5EF4-FFF2-40B4-BE49-F238E27FC236}">
                  <a16:creationId xmlns:a16="http://schemas.microsoft.com/office/drawing/2014/main" id="{44272B7A-4155-C246-B7C9-5B4FFE53373F}"/>
                </a:ext>
              </a:extLst>
            </p:cNvPr>
            <p:cNvSpPr>
              <a:spLocks/>
            </p:cNvSpPr>
            <p:nvPr/>
          </p:nvSpPr>
          <p:spPr bwMode="auto">
            <a:xfrm>
              <a:off x="2507" y="2059"/>
              <a:ext cx="19" cy="58"/>
            </a:xfrm>
            <a:custGeom>
              <a:avLst/>
              <a:gdLst>
                <a:gd name="T0" fmla="*/ 11 w 19"/>
                <a:gd name="T1" fmla="*/ 7 h 58"/>
                <a:gd name="T2" fmla="*/ 11 w 19"/>
                <a:gd name="T3" fmla="*/ 7 h 58"/>
                <a:gd name="T4" fmla="*/ 1 w 19"/>
                <a:gd name="T5" fmla="*/ 13 h 58"/>
                <a:gd name="T6" fmla="*/ 0 w 19"/>
                <a:gd name="T7" fmla="*/ 7 h 58"/>
                <a:gd name="T8" fmla="*/ 12 w 19"/>
                <a:gd name="T9" fmla="*/ 0 h 58"/>
                <a:gd name="T10" fmla="*/ 19 w 19"/>
                <a:gd name="T11" fmla="*/ 0 h 58"/>
                <a:gd name="T12" fmla="*/ 19 w 19"/>
                <a:gd name="T13" fmla="*/ 58 h 58"/>
                <a:gd name="T14" fmla="*/ 11 w 19"/>
                <a:gd name="T15" fmla="*/ 58 h 58"/>
                <a:gd name="T16" fmla="*/ 11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1" y="7"/>
                  </a:moveTo>
                  <a:lnTo>
                    <a:pt x="11" y="7"/>
                  </a:lnTo>
                  <a:lnTo>
                    <a:pt x="1" y="13"/>
                  </a:lnTo>
                  <a:lnTo>
                    <a:pt x="0" y="7"/>
                  </a:lnTo>
                  <a:lnTo>
                    <a:pt x="12" y="0"/>
                  </a:lnTo>
                  <a:lnTo>
                    <a:pt x="19" y="0"/>
                  </a:lnTo>
                  <a:lnTo>
                    <a:pt x="19"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0" name="Freeform 672">
              <a:extLst>
                <a:ext uri="{FF2B5EF4-FFF2-40B4-BE49-F238E27FC236}">
                  <a16:creationId xmlns:a16="http://schemas.microsoft.com/office/drawing/2014/main" id="{C008FDA9-03E1-DC41-92B3-00CAB9424B5B}"/>
                </a:ext>
              </a:extLst>
            </p:cNvPr>
            <p:cNvSpPr>
              <a:spLocks/>
            </p:cNvSpPr>
            <p:nvPr/>
          </p:nvSpPr>
          <p:spPr bwMode="auto">
            <a:xfrm>
              <a:off x="2553" y="2059"/>
              <a:ext cx="18" cy="58"/>
            </a:xfrm>
            <a:custGeom>
              <a:avLst/>
              <a:gdLst>
                <a:gd name="T0" fmla="*/ 11 w 18"/>
                <a:gd name="T1" fmla="*/ 7 h 58"/>
                <a:gd name="T2" fmla="*/ 11 w 18"/>
                <a:gd name="T3" fmla="*/ 7 h 58"/>
                <a:gd name="T4" fmla="*/ 1 w 18"/>
                <a:gd name="T5" fmla="*/ 13 h 58"/>
                <a:gd name="T6" fmla="*/ 0 w 18"/>
                <a:gd name="T7" fmla="*/ 7 h 58"/>
                <a:gd name="T8" fmla="*/ 12 w 18"/>
                <a:gd name="T9" fmla="*/ 0 h 58"/>
                <a:gd name="T10" fmla="*/ 18 w 18"/>
                <a:gd name="T11" fmla="*/ 0 h 58"/>
                <a:gd name="T12" fmla="*/ 18 w 18"/>
                <a:gd name="T13" fmla="*/ 58 h 58"/>
                <a:gd name="T14" fmla="*/ 11 w 18"/>
                <a:gd name="T15" fmla="*/ 58 h 58"/>
                <a:gd name="T16" fmla="*/ 11 w 18"/>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58">
                  <a:moveTo>
                    <a:pt x="11" y="7"/>
                  </a:moveTo>
                  <a:lnTo>
                    <a:pt x="11" y="7"/>
                  </a:lnTo>
                  <a:lnTo>
                    <a:pt x="1" y="13"/>
                  </a:lnTo>
                  <a:lnTo>
                    <a:pt x="0" y="7"/>
                  </a:lnTo>
                  <a:lnTo>
                    <a:pt x="12" y="0"/>
                  </a:lnTo>
                  <a:lnTo>
                    <a:pt x="18" y="0"/>
                  </a:lnTo>
                  <a:lnTo>
                    <a:pt x="18" y="58"/>
                  </a:lnTo>
                  <a:lnTo>
                    <a:pt x="11" y="58"/>
                  </a:lnTo>
                  <a:lnTo>
                    <a:pt x="1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1" name="Freeform 673">
              <a:extLst>
                <a:ext uri="{FF2B5EF4-FFF2-40B4-BE49-F238E27FC236}">
                  <a16:creationId xmlns:a16="http://schemas.microsoft.com/office/drawing/2014/main" id="{3CA2A2F1-6E60-F34A-B319-292966872E02}"/>
                </a:ext>
              </a:extLst>
            </p:cNvPr>
            <p:cNvSpPr>
              <a:spLocks noEditPoints="1"/>
            </p:cNvSpPr>
            <p:nvPr/>
          </p:nvSpPr>
          <p:spPr bwMode="auto">
            <a:xfrm>
              <a:off x="2592" y="2059"/>
              <a:ext cx="38" cy="59"/>
            </a:xfrm>
            <a:custGeom>
              <a:avLst/>
              <a:gdLst>
                <a:gd name="T0" fmla="*/ 31 w 31"/>
                <a:gd name="T1" fmla="*/ 23 h 48"/>
                <a:gd name="T2" fmla="*/ 15 w 31"/>
                <a:gd name="T3" fmla="*/ 48 h 48"/>
                <a:gd name="T4" fmla="*/ 0 w 31"/>
                <a:gd name="T5" fmla="*/ 24 h 48"/>
                <a:gd name="T6" fmla="*/ 16 w 31"/>
                <a:gd name="T7" fmla="*/ 0 h 48"/>
                <a:gd name="T8" fmla="*/ 31 w 31"/>
                <a:gd name="T9" fmla="*/ 23 h 48"/>
                <a:gd name="T10" fmla="*/ 6 w 31"/>
                <a:gd name="T11" fmla="*/ 24 h 48"/>
                <a:gd name="T12" fmla="*/ 15 w 31"/>
                <a:gd name="T13" fmla="*/ 43 h 48"/>
                <a:gd name="T14" fmla="*/ 25 w 31"/>
                <a:gd name="T15" fmla="*/ 24 h 48"/>
                <a:gd name="T16" fmla="*/ 16 w 31"/>
                <a:gd name="T17" fmla="*/ 4 h 48"/>
                <a:gd name="T18" fmla="*/ 6 w 31"/>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8">
                  <a:moveTo>
                    <a:pt x="31" y="23"/>
                  </a:moveTo>
                  <a:cubicBezTo>
                    <a:pt x="31" y="39"/>
                    <a:pt x="25" y="48"/>
                    <a:pt x="15" y="48"/>
                  </a:cubicBezTo>
                  <a:cubicBezTo>
                    <a:pt x="6" y="48"/>
                    <a:pt x="0" y="39"/>
                    <a:pt x="0" y="24"/>
                  </a:cubicBezTo>
                  <a:cubicBezTo>
                    <a:pt x="0" y="8"/>
                    <a:pt x="6" y="0"/>
                    <a:pt x="16" y="0"/>
                  </a:cubicBezTo>
                  <a:cubicBezTo>
                    <a:pt x="26" y="0"/>
                    <a:pt x="31" y="8"/>
                    <a:pt x="31" y="23"/>
                  </a:cubicBezTo>
                  <a:close/>
                  <a:moveTo>
                    <a:pt x="6" y="24"/>
                  </a:moveTo>
                  <a:cubicBezTo>
                    <a:pt x="6" y="36"/>
                    <a:pt x="10" y="43"/>
                    <a:pt x="15" y="43"/>
                  </a:cubicBezTo>
                  <a:cubicBezTo>
                    <a:pt x="22" y="43"/>
                    <a:pt x="25" y="35"/>
                    <a:pt x="25" y="24"/>
                  </a:cubicBezTo>
                  <a:cubicBezTo>
                    <a:pt x="25" y="12"/>
                    <a:pt x="22" y="4"/>
                    <a:pt x="16" y="4"/>
                  </a:cubicBezTo>
                  <a:cubicBezTo>
                    <a:pt x="10" y="4"/>
                    <a:pt x="6" y="11"/>
                    <a:pt x="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2" name="Freeform 674">
              <a:extLst>
                <a:ext uri="{FF2B5EF4-FFF2-40B4-BE49-F238E27FC236}">
                  <a16:creationId xmlns:a16="http://schemas.microsoft.com/office/drawing/2014/main" id="{1C42A377-E022-E149-8D60-55451E6EF3AE}"/>
                </a:ext>
              </a:extLst>
            </p:cNvPr>
            <p:cNvSpPr>
              <a:spLocks/>
            </p:cNvSpPr>
            <p:nvPr/>
          </p:nvSpPr>
          <p:spPr bwMode="auto">
            <a:xfrm>
              <a:off x="2643" y="2059"/>
              <a:ext cx="19" cy="58"/>
            </a:xfrm>
            <a:custGeom>
              <a:avLst/>
              <a:gdLst>
                <a:gd name="T0" fmla="*/ 12 w 19"/>
                <a:gd name="T1" fmla="*/ 7 h 58"/>
                <a:gd name="T2" fmla="*/ 12 w 19"/>
                <a:gd name="T3" fmla="*/ 7 h 58"/>
                <a:gd name="T4" fmla="*/ 2 w 19"/>
                <a:gd name="T5" fmla="*/ 13 h 58"/>
                <a:gd name="T6" fmla="*/ 0 w 19"/>
                <a:gd name="T7" fmla="*/ 7 h 58"/>
                <a:gd name="T8" fmla="*/ 13 w 19"/>
                <a:gd name="T9" fmla="*/ 0 h 58"/>
                <a:gd name="T10" fmla="*/ 19 w 19"/>
                <a:gd name="T11" fmla="*/ 0 h 58"/>
                <a:gd name="T12" fmla="*/ 19 w 19"/>
                <a:gd name="T13" fmla="*/ 58 h 58"/>
                <a:gd name="T14" fmla="*/ 12 w 19"/>
                <a:gd name="T15" fmla="*/ 58 h 58"/>
                <a:gd name="T16" fmla="*/ 12 w 19"/>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8">
                  <a:moveTo>
                    <a:pt x="12" y="7"/>
                  </a:moveTo>
                  <a:lnTo>
                    <a:pt x="12" y="7"/>
                  </a:lnTo>
                  <a:lnTo>
                    <a:pt x="2" y="13"/>
                  </a:lnTo>
                  <a:lnTo>
                    <a:pt x="0" y="7"/>
                  </a:lnTo>
                  <a:lnTo>
                    <a:pt x="13" y="0"/>
                  </a:lnTo>
                  <a:lnTo>
                    <a:pt x="19" y="0"/>
                  </a:lnTo>
                  <a:lnTo>
                    <a:pt x="19"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3" name="Freeform 675">
              <a:extLst>
                <a:ext uri="{FF2B5EF4-FFF2-40B4-BE49-F238E27FC236}">
                  <a16:creationId xmlns:a16="http://schemas.microsoft.com/office/drawing/2014/main" id="{6B9C9234-3230-184A-87D2-1893CD9FEDDA}"/>
                </a:ext>
              </a:extLst>
            </p:cNvPr>
            <p:cNvSpPr>
              <a:spLocks/>
            </p:cNvSpPr>
            <p:nvPr/>
          </p:nvSpPr>
          <p:spPr bwMode="auto">
            <a:xfrm>
              <a:off x="2688" y="2059"/>
              <a:ext cx="20" cy="58"/>
            </a:xfrm>
            <a:custGeom>
              <a:avLst/>
              <a:gdLst>
                <a:gd name="T0" fmla="*/ 13 w 20"/>
                <a:gd name="T1" fmla="*/ 7 h 58"/>
                <a:gd name="T2" fmla="*/ 13 w 20"/>
                <a:gd name="T3" fmla="*/ 7 h 58"/>
                <a:gd name="T4" fmla="*/ 3 w 20"/>
                <a:gd name="T5" fmla="*/ 13 h 58"/>
                <a:gd name="T6" fmla="*/ 0 w 20"/>
                <a:gd name="T7" fmla="*/ 7 h 58"/>
                <a:gd name="T8" fmla="*/ 14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3" y="13"/>
                  </a:lnTo>
                  <a:lnTo>
                    <a:pt x="0" y="7"/>
                  </a:lnTo>
                  <a:lnTo>
                    <a:pt x="14"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4" name="Freeform 676">
              <a:extLst>
                <a:ext uri="{FF2B5EF4-FFF2-40B4-BE49-F238E27FC236}">
                  <a16:creationId xmlns:a16="http://schemas.microsoft.com/office/drawing/2014/main" id="{6CB6913A-81ED-2645-B4AD-C5CD51D83CBB}"/>
                </a:ext>
              </a:extLst>
            </p:cNvPr>
            <p:cNvSpPr>
              <a:spLocks/>
            </p:cNvSpPr>
            <p:nvPr/>
          </p:nvSpPr>
          <p:spPr bwMode="auto">
            <a:xfrm>
              <a:off x="2734" y="2059"/>
              <a:ext cx="20" cy="58"/>
            </a:xfrm>
            <a:custGeom>
              <a:avLst/>
              <a:gdLst>
                <a:gd name="T0" fmla="*/ 12 w 20"/>
                <a:gd name="T1" fmla="*/ 7 h 58"/>
                <a:gd name="T2" fmla="*/ 12 w 20"/>
                <a:gd name="T3" fmla="*/ 7 h 58"/>
                <a:gd name="T4" fmla="*/ 2 w 20"/>
                <a:gd name="T5" fmla="*/ 13 h 58"/>
                <a:gd name="T6" fmla="*/ 0 w 20"/>
                <a:gd name="T7" fmla="*/ 7 h 58"/>
                <a:gd name="T8" fmla="*/ 14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2" y="7"/>
                  </a:lnTo>
                  <a:lnTo>
                    <a:pt x="2" y="13"/>
                  </a:lnTo>
                  <a:lnTo>
                    <a:pt x="0" y="7"/>
                  </a:lnTo>
                  <a:lnTo>
                    <a:pt x="14"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5" name="Freeform 677">
              <a:extLst>
                <a:ext uri="{FF2B5EF4-FFF2-40B4-BE49-F238E27FC236}">
                  <a16:creationId xmlns:a16="http://schemas.microsoft.com/office/drawing/2014/main" id="{21D74B1D-A6CC-6548-A6AC-B2E876D4FD53}"/>
                </a:ext>
              </a:extLst>
            </p:cNvPr>
            <p:cNvSpPr>
              <a:spLocks noEditPoints="1"/>
            </p:cNvSpPr>
            <p:nvPr/>
          </p:nvSpPr>
          <p:spPr bwMode="auto">
            <a:xfrm>
              <a:off x="2773" y="2059"/>
              <a:ext cx="40" cy="59"/>
            </a:xfrm>
            <a:custGeom>
              <a:avLst/>
              <a:gdLst>
                <a:gd name="T0" fmla="*/ 32 w 32"/>
                <a:gd name="T1" fmla="*/ 23 h 48"/>
                <a:gd name="T2" fmla="*/ 16 w 32"/>
                <a:gd name="T3" fmla="*/ 48 h 48"/>
                <a:gd name="T4" fmla="*/ 0 w 32"/>
                <a:gd name="T5" fmla="*/ 24 h 48"/>
                <a:gd name="T6" fmla="*/ 17 w 32"/>
                <a:gd name="T7" fmla="*/ 0 h 48"/>
                <a:gd name="T8" fmla="*/ 32 w 32"/>
                <a:gd name="T9" fmla="*/ 23 h 48"/>
                <a:gd name="T10" fmla="*/ 7 w 32"/>
                <a:gd name="T11" fmla="*/ 24 h 48"/>
                <a:gd name="T12" fmla="*/ 16 w 32"/>
                <a:gd name="T13" fmla="*/ 43 h 48"/>
                <a:gd name="T14" fmla="*/ 26 w 32"/>
                <a:gd name="T15" fmla="*/ 24 h 48"/>
                <a:gd name="T16" fmla="*/ 16 w 32"/>
                <a:gd name="T17" fmla="*/ 4 h 48"/>
                <a:gd name="T18" fmla="*/ 7 w 32"/>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8">
                  <a:moveTo>
                    <a:pt x="32" y="23"/>
                  </a:moveTo>
                  <a:cubicBezTo>
                    <a:pt x="32" y="39"/>
                    <a:pt x="26" y="48"/>
                    <a:pt x="16" y="48"/>
                  </a:cubicBezTo>
                  <a:cubicBezTo>
                    <a:pt x="7" y="48"/>
                    <a:pt x="1" y="39"/>
                    <a:pt x="0" y="24"/>
                  </a:cubicBezTo>
                  <a:cubicBezTo>
                    <a:pt x="0" y="8"/>
                    <a:pt x="7" y="0"/>
                    <a:pt x="17" y="0"/>
                  </a:cubicBezTo>
                  <a:cubicBezTo>
                    <a:pt x="27" y="0"/>
                    <a:pt x="32" y="8"/>
                    <a:pt x="32" y="23"/>
                  </a:cubicBezTo>
                  <a:close/>
                  <a:moveTo>
                    <a:pt x="7" y="24"/>
                  </a:moveTo>
                  <a:cubicBezTo>
                    <a:pt x="7" y="36"/>
                    <a:pt x="10" y="43"/>
                    <a:pt x="16" y="43"/>
                  </a:cubicBezTo>
                  <a:cubicBezTo>
                    <a:pt x="23" y="43"/>
                    <a:pt x="26" y="35"/>
                    <a:pt x="26" y="24"/>
                  </a:cubicBezTo>
                  <a:cubicBezTo>
                    <a:pt x="26" y="12"/>
                    <a:pt x="23" y="4"/>
                    <a:pt x="16" y="4"/>
                  </a:cubicBezTo>
                  <a:cubicBezTo>
                    <a:pt x="11" y="4"/>
                    <a:pt x="7" y="11"/>
                    <a:pt x="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6" name="Freeform 678">
              <a:extLst>
                <a:ext uri="{FF2B5EF4-FFF2-40B4-BE49-F238E27FC236}">
                  <a16:creationId xmlns:a16="http://schemas.microsoft.com/office/drawing/2014/main" id="{8881863D-69E8-4644-BCFE-99C77ACD3CA2}"/>
                </a:ext>
              </a:extLst>
            </p:cNvPr>
            <p:cNvSpPr>
              <a:spLocks/>
            </p:cNvSpPr>
            <p:nvPr/>
          </p:nvSpPr>
          <p:spPr bwMode="auto">
            <a:xfrm>
              <a:off x="2825" y="2059"/>
              <a:ext cx="20" cy="58"/>
            </a:xfrm>
            <a:custGeom>
              <a:avLst/>
              <a:gdLst>
                <a:gd name="T0" fmla="*/ 13 w 20"/>
                <a:gd name="T1" fmla="*/ 7 h 58"/>
                <a:gd name="T2" fmla="*/ 13 w 20"/>
                <a:gd name="T3" fmla="*/ 7 h 58"/>
                <a:gd name="T4" fmla="*/ 1 w 20"/>
                <a:gd name="T5" fmla="*/ 13 h 58"/>
                <a:gd name="T6" fmla="*/ 0 w 20"/>
                <a:gd name="T7" fmla="*/ 7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3" y="7"/>
                  </a:lnTo>
                  <a:lnTo>
                    <a:pt x="1" y="13"/>
                  </a:lnTo>
                  <a:lnTo>
                    <a:pt x="0" y="7"/>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7" name="Freeform 679">
              <a:extLst>
                <a:ext uri="{FF2B5EF4-FFF2-40B4-BE49-F238E27FC236}">
                  <a16:creationId xmlns:a16="http://schemas.microsoft.com/office/drawing/2014/main" id="{6EB36563-A405-654F-8AA5-852D7AC1F5FE}"/>
                </a:ext>
              </a:extLst>
            </p:cNvPr>
            <p:cNvSpPr>
              <a:spLocks/>
            </p:cNvSpPr>
            <p:nvPr/>
          </p:nvSpPr>
          <p:spPr bwMode="auto">
            <a:xfrm>
              <a:off x="2871" y="2059"/>
              <a:ext cx="20" cy="58"/>
            </a:xfrm>
            <a:custGeom>
              <a:avLst/>
              <a:gdLst>
                <a:gd name="T0" fmla="*/ 12 w 20"/>
                <a:gd name="T1" fmla="*/ 7 h 58"/>
                <a:gd name="T2" fmla="*/ 11 w 20"/>
                <a:gd name="T3" fmla="*/ 7 h 58"/>
                <a:gd name="T4" fmla="*/ 1 w 20"/>
                <a:gd name="T5" fmla="*/ 13 h 58"/>
                <a:gd name="T6" fmla="*/ 0 w 20"/>
                <a:gd name="T7" fmla="*/ 7 h 58"/>
                <a:gd name="T8" fmla="*/ 12 w 20"/>
                <a:gd name="T9" fmla="*/ 0 h 58"/>
                <a:gd name="T10" fmla="*/ 20 w 20"/>
                <a:gd name="T11" fmla="*/ 0 h 58"/>
                <a:gd name="T12" fmla="*/ 20 w 20"/>
                <a:gd name="T13" fmla="*/ 58 h 58"/>
                <a:gd name="T14" fmla="*/ 12 w 20"/>
                <a:gd name="T15" fmla="*/ 58 h 58"/>
                <a:gd name="T16" fmla="*/ 12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2" y="7"/>
                  </a:moveTo>
                  <a:lnTo>
                    <a:pt x="11" y="7"/>
                  </a:lnTo>
                  <a:lnTo>
                    <a:pt x="1" y="13"/>
                  </a:lnTo>
                  <a:lnTo>
                    <a:pt x="0" y="7"/>
                  </a:lnTo>
                  <a:lnTo>
                    <a:pt x="12" y="0"/>
                  </a:lnTo>
                  <a:lnTo>
                    <a:pt x="20" y="0"/>
                  </a:lnTo>
                  <a:lnTo>
                    <a:pt x="20" y="58"/>
                  </a:lnTo>
                  <a:lnTo>
                    <a:pt x="12" y="58"/>
                  </a:lnTo>
                  <a:lnTo>
                    <a:pt x="12"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58" name="Freeform 680">
              <a:extLst>
                <a:ext uri="{FF2B5EF4-FFF2-40B4-BE49-F238E27FC236}">
                  <a16:creationId xmlns:a16="http://schemas.microsoft.com/office/drawing/2014/main" id="{F79E62FC-9303-4E40-9C3C-C542B07E06F5}"/>
                </a:ext>
              </a:extLst>
            </p:cNvPr>
            <p:cNvSpPr>
              <a:spLocks/>
            </p:cNvSpPr>
            <p:nvPr/>
          </p:nvSpPr>
          <p:spPr bwMode="auto">
            <a:xfrm>
              <a:off x="2916" y="2059"/>
              <a:ext cx="20" cy="58"/>
            </a:xfrm>
            <a:custGeom>
              <a:avLst/>
              <a:gdLst>
                <a:gd name="T0" fmla="*/ 13 w 20"/>
                <a:gd name="T1" fmla="*/ 7 h 58"/>
                <a:gd name="T2" fmla="*/ 12 w 20"/>
                <a:gd name="T3" fmla="*/ 7 h 58"/>
                <a:gd name="T4" fmla="*/ 2 w 20"/>
                <a:gd name="T5" fmla="*/ 13 h 58"/>
                <a:gd name="T6" fmla="*/ 0 w 20"/>
                <a:gd name="T7" fmla="*/ 7 h 58"/>
                <a:gd name="T8" fmla="*/ 13 w 20"/>
                <a:gd name="T9" fmla="*/ 0 h 58"/>
                <a:gd name="T10" fmla="*/ 20 w 20"/>
                <a:gd name="T11" fmla="*/ 0 h 58"/>
                <a:gd name="T12" fmla="*/ 20 w 20"/>
                <a:gd name="T13" fmla="*/ 58 h 58"/>
                <a:gd name="T14" fmla="*/ 13 w 20"/>
                <a:gd name="T15" fmla="*/ 58 h 58"/>
                <a:gd name="T16" fmla="*/ 13 w 20"/>
                <a:gd name="T17"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58">
                  <a:moveTo>
                    <a:pt x="13" y="7"/>
                  </a:moveTo>
                  <a:lnTo>
                    <a:pt x="12" y="7"/>
                  </a:lnTo>
                  <a:lnTo>
                    <a:pt x="2" y="13"/>
                  </a:lnTo>
                  <a:lnTo>
                    <a:pt x="0" y="7"/>
                  </a:lnTo>
                  <a:lnTo>
                    <a:pt x="13" y="0"/>
                  </a:lnTo>
                  <a:lnTo>
                    <a:pt x="20" y="0"/>
                  </a:lnTo>
                  <a:lnTo>
                    <a:pt x="20" y="58"/>
                  </a:lnTo>
                  <a:lnTo>
                    <a:pt x="13" y="58"/>
                  </a:ln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sp>
        <p:nvSpPr>
          <p:cNvPr id="159" name="Freeform 5">
            <a:extLst>
              <a:ext uri="{FF2B5EF4-FFF2-40B4-BE49-F238E27FC236}">
                <a16:creationId xmlns:a16="http://schemas.microsoft.com/office/drawing/2014/main" id="{1E28643B-AFCC-4F43-8850-B54A5BD40587}"/>
              </a:ext>
            </a:extLst>
          </p:cNvPr>
          <p:cNvSpPr>
            <a:spLocks/>
          </p:cNvSpPr>
          <p:nvPr/>
        </p:nvSpPr>
        <p:spPr bwMode="auto">
          <a:xfrm>
            <a:off x="4283307" y="2730625"/>
            <a:ext cx="690032" cy="1038928"/>
          </a:xfrm>
          <a:custGeom>
            <a:avLst/>
            <a:gdLst>
              <a:gd name="T0" fmla="*/ 178 w 178"/>
              <a:gd name="T1" fmla="*/ 107 h 268"/>
              <a:gd name="T2" fmla="*/ 89 w 178"/>
              <a:gd name="T3" fmla="*/ 107 h 268"/>
              <a:gd name="T4" fmla="*/ 105 w 178"/>
              <a:gd name="T5" fmla="*/ 0 h 268"/>
              <a:gd name="T6" fmla="*/ 0 w 178"/>
              <a:gd name="T7" fmla="*/ 162 h 268"/>
              <a:gd name="T8" fmla="*/ 89 w 178"/>
              <a:gd name="T9" fmla="*/ 162 h 268"/>
              <a:gd name="T10" fmla="*/ 73 w 178"/>
              <a:gd name="T11" fmla="*/ 268 h 268"/>
              <a:gd name="T12" fmla="*/ 178 w 178"/>
              <a:gd name="T13" fmla="*/ 107 h 268"/>
            </a:gdLst>
            <a:ahLst/>
            <a:cxnLst>
              <a:cxn ang="0">
                <a:pos x="T0" y="T1"/>
              </a:cxn>
              <a:cxn ang="0">
                <a:pos x="T2" y="T3"/>
              </a:cxn>
              <a:cxn ang="0">
                <a:pos x="T4" y="T5"/>
              </a:cxn>
              <a:cxn ang="0">
                <a:pos x="T6" y="T7"/>
              </a:cxn>
              <a:cxn ang="0">
                <a:pos x="T8" y="T9"/>
              </a:cxn>
              <a:cxn ang="0">
                <a:pos x="T10" y="T11"/>
              </a:cxn>
              <a:cxn ang="0">
                <a:pos x="T12" y="T13"/>
              </a:cxn>
            </a:cxnLst>
            <a:rect l="0" t="0" r="r" b="b"/>
            <a:pathLst>
              <a:path w="178" h="268">
                <a:moveTo>
                  <a:pt x="178" y="107"/>
                </a:moveTo>
                <a:lnTo>
                  <a:pt x="89" y="107"/>
                </a:lnTo>
                <a:lnTo>
                  <a:pt x="105" y="0"/>
                </a:lnTo>
                <a:lnTo>
                  <a:pt x="0" y="162"/>
                </a:lnTo>
                <a:lnTo>
                  <a:pt x="89" y="162"/>
                </a:lnTo>
                <a:lnTo>
                  <a:pt x="73" y="268"/>
                </a:lnTo>
                <a:lnTo>
                  <a:pt x="178" y="107"/>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nvGrpSpPr>
          <p:cNvPr id="160" name="Group 4">
            <a:extLst>
              <a:ext uri="{FF2B5EF4-FFF2-40B4-BE49-F238E27FC236}">
                <a16:creationId xmlns:a16="http://schemas.microsoft.com/office/drawing/2014/main" id="{A28CE3C4-3138-9E41-AD77-5F9BE8457741}"/>
              </a:ext>
            </a:extLst>
          </p:cNvPr>
          <p:cNvGrpSpPr>
            <a:grpSpLocks noChangeAspect="1"/>
          </p:cNvGrpSpPr>
          <p:nvPr/>
        </p:nvGrpSpPr>
        <p:grpSpPr bwMode="auto">
          <a:xfrm>
            <a:off x="1199283" y="2931820"/>
            <a:ext cx="1044571" cy="769957"/>
            <a:chOff x="1" y="2"/>
            <a:chExt cx="2986" cy="2201"/>
          </a:xfrm>
          <a:solidFill>
            <a:schemeClr val="accent1"/>
          </a:solidFill>
        </p:grpSpPr>
        <p:sp>
          <p:nvSpPr>
            <p:cNvPr id="161" name="Line 5">
              <a:extLst>
                <a:ext uri="{FF2B5EF4-FFF2-40B4-BE49-F238E27FC236}">
                  <a16:creationId xmlns:a16="http://schemas.microsoft.com/office/drawing/2014/main" id="{F8FB27D4-D6D9-DA42-BB32-D5653DE3B61C}"/>
                </a:ext>
              </a:extLst>
            </p:cNvPr>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2" name="Line 6">
              <a:extLst>
                <a:ext uri="{FF2B5EF4-FFF2-40B4-BE49-F238E27FC236}">
                  <a16:creationId xmlns:a16="http://schemas.microsoft.com/office/drawing/2014/main" id="{EF382FF7-4F39-294A-B073-C794BBCA56C6}"/>
                </a:ext>
              </a:extLst>
            </p:cNvPr>
            <p:cNvSpPr>
              <a:spLocks noChangeShapeType="1"/>
            </p:cNvSpPr>
            <p:nvPr/>
          </p:nvSpPr>
          <p:spPr bwMode="auto">
            <a:xfrm>
              <a:off x="350" y="262"/>
              <a:ext cx="0" cy="0"/>
            </a:xfrm>
            <a:prstGeom prst="lin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3" name="Freeform 7">
              <a:extLst>
                <a:ext uri="{FF2B5EF4-FFF2-40B4-BE49-F238E27FC236}">
                  <a16:creationId xmlns:a16="http://schemas.microsoft.com/office/drawing/2014/main" id="{8A27032B-5FD3-5346-946A-6B633C8E4B72}"/>
                </a:ext>
              </a:extLst>
            </p:cNvPr>
            <p:cNvSpPr>
              <a:spLocks noEditPoints="1"/>
            </p:cNvSpPr>
            <p:nvPr/>
          </p:nvSpPr>
          <p:spPr bwMode="auto">
            <a:xfrm>
              <a:off x="893" y="2"/>
              <a:ext cx="1200" cy="1552"/>
            </a:xfrm>
            <a:custGeom>
              <a:avLst/>
              <a:gdLst>
                <a:gd name="T0" fmla="*/ 554 w 629"/>
                <a:gd name="T1" fmla="*/ 345 h 811"/>
                <a:gd name="T2" fmla="*/ 545 w 629"/>
                <a:gd name="T3" fmla="*/ 345 h 811"/>
                <a:gd name="T4" fmla="*/ 545 w 629"/>
                <a:gd name="T5" fmla="*/ 230 h 811"/>
                <a:gd name="T6" fmla="*/ 315 w 629"/>
                <a:gd name="T7" fmla="*/ 0 h 811"/>
                <a:gd name="T8" fmla="*/ 85 w 629"/>
                <a:gd name="T9" fmla="*/ 230 h 811"/>
                <a:gd name="T10" fmla="*/ 114 w 629"/>
                <a:gd name="T11" fmla="*/ 260 h 811"/>
                <a:gd name="T12" fmla="*/ 143 w 629"/>
                <a:gd name="T13" fmla="*/ 230 h 811"/>
                <a:gd name="T14" fmla="*/ 315 w 629"/>
                <a:gd name="T15" fmla="*/ 58 h 811"/>
                <a:gd name="T16" fmla="*/ 488 w 629"/>
                <a:gd name="T17" fmla="*/ 230 h 811"/>
                <a:gd name="T18" fmla="*/ 488 w 629"/>
                <a:gd name="T19" fmla="*/ 345 h 811"/>
                <a:gd name="T20" fmla="*/ 76 w 629"/>
                <a:gd name="T21" fmla="*/ 345 h 811"/>
                <a:gd name="T22" fmla="*/ 0 w 629"/>
                <a:gd name="T23" fmla="*/ 420 h 811"/>
                <a:gd name="T24" fmla="*/ 0 w 629"/>
                <a:gd name="T25" fmla="*/ 735 h 811"/>
                <a:gd name="T26" fmla="*/ 76 w 629"/>
                <a:gd name="T27" fmla="*/ 811 h 811"/>
                <a:gd name="T28" fmla="*/ 554 w 629"/>
                <a:gd name="T29" fmla="*/ 811 h 811"/>
                <a:gd name="T30" fmla="*/ 629 w 629"/>
                <a:gd name="T31" fmla="*/ 735 h 811"/>
                <a:gd name="T32" fmla="*/ 629 w 629"/>
                <a:gd name="T33" fmla="*/ 420 h 811"/>
                <a:gd name="T34" fmla="*/ 554 w 629"/>
                <a:gd name="T35" fmla="*/ 345 h 811"/>
                <a:gd name="T36" fmla="*/ 571 w 629"/>
                <a:gd name="T37" fmla="*/ 735 h 811"/>
                <a:gd name="T38" fmla="*/ 554 w 629"/>
                <a:gd name="T39" fmla="*/ 752 h 811"/>
                <a:gd name="T40" fmla="*/ 76 w 629"/>
                <a:gd name="T41" fmla="*/ 752 h 811"/>
                <a:gd name="T42" fmla="*/ 59 w 629"/>
                <a:gd name="T43" fmla="*/ 735 h 811"/>
                <a:gd name="T44" fmla="*/ 59 w 629"/>
                <a:gd name="T45" fmla="*/ 420 h 811"/>
                <a:gd name="T46" fmla="*/ 76 w 629"/>
                <a:gd name="T47" fmla="*/ 403 h 811"/>
                <a:gd name="T48" fmla="*/ 554 w 629"/>
                <a:gd name="T49" fmla="*/ 403 h 811"/>
                <a:gd name="T50" fmla="*/ 571 w 629"/>
                <a:gd name="T51" fmla="*/ 420 h 811"/>
                <a:gd name="T52" fmla="*/ 571 w 629"/>
                <a:gd name="T53" fmla="*/ 735 h 811"/>
                <a:gd name="T54" fmla="*/ 571 w 629"/>
                <a:gd name="T55" fmla="*/ 735 h 811"/>
                <a:gd name="T56" fmla="*/ 571 w 629"/>
                <a:gd name="T57" fmla="*/ 735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9" h="811">
                  <a:moveTo>
                    <a:pt x="554" y="345"/>
                  </a:moveTo>
                  <a:cubicBezTo>
                    <a:pt x="545" y="345"/>
                    <a:pt x="545" y="345"/>
                    <a:pt x="545" y="345"/>
                  </a:cubicBezTo>
                  <a:cubicBezTo>
                    <a:pt x="545" y="230"/>
                    <a:pt x="545" y="230"/>
                    <a:pt x="545" y="230"/>
                  </a:cubicBezTo>
                  <a:cubicBezTo>
                    <a:pt x="545" y="103"/>
                    <a:pt x="442" y="0"/>
                    <a:pt x="315" y="0"/>
                  </a:cubicBezTo>
                  <a:cubicBezTo>
                    <a:pt x="188" y="0"/>
                    <a:pt x="85" y="103"/>
                    <a:pt x="85" y="230"/>
                  </a:cubicBezTo>
                  <a:cubicBezTo>
                    <a:pt x="85" y="246"/>
                    <a:pt x="98" y="260"/>
                    <a:pt x="114" y="260"/>
                  </a:cubicBezTo>
                  <a:cubicBezTo>
                    <a:pt x="130" y="260"/>
                    <a:pt x="143" y="246"/>
                    <a:pt x="143" y="230"/>
                  </a:cubicBezTo>
                  <a:cubicBezTo>
                    <a:pt x="143" y="135"/>
                    <a:pt x="220" y="58"/>
                    <a:pt x="315" y="58"/>
                  </a:cubicBezTo>
                  <a:cubicBezTo>
                    <a:pt x="410" y="58"/>
                    <a:pt x="488" y="135"/>
                    <a:pt x="488" y="230"/>
                  </a:cubicBezTo>
                  <a:cubicBezTo>
                    <a:pt x="488" y="345"/>
                    <a:pt x="488" y="345"/>
                    <a:pt x="488" y="345"/>
                  </a:cubicBezTo>
                  <a:cubicBezTo>
                    <a:pt x="76" y="345"/>
                    <a:pt x="76" y="345"/>
                    <a:pt x="76" y="345"/>
                  </a:cubicBezTo>
                  <a:cubicBezTo>
                    <a:pt x="34" y="345"/>
                    <a:pt x="0" y="379"/>
                    <a:pt x="0" y="420"/>
                  </a:cubicBezTo>
                  <a:cubicBezTo>
                    <a:pt x="0" y="735"/>
                    <a:pt x="0" y="735"/>
                    <a:pt x="0" y="735"/>
                  </a:cubicBezTo>
                  <a:cubicBezTo>
                    <a:pt x="0" y="777"/>
                    <a:pt x="34" y="811"/>
                    <a:pt x="76" y="811"/>
                  </a:cubicBezTo>
                  <a:cubicBezTo>
                    <a:pt x="554" y="811"/>
                    <a:pt x="554" y="811"/>
                    <a:pt x="554" y="811"/>
                  </a:cubicBezTo>
                  <a:cubicBezTo>
                    <a:pt x="595" y="811"/>
                    <a:pt x="629" y="777"/>
                    <a:pt x="629" y="735"/>
                  </a:cubicBezTo>
                  <a:cubicBezTo>
                    <a:pt x="629" y="420"/>
                    <a:pt x="629" y="420"/>
                    <a:pt x="629" y="420"/>
                  </a:cubicBezTo>
                  <a:cubicBezTo>
                    <a:pt x="629" y="379"/>
                    <a:pt x="596" y="345"/>
                    <a:pt x="554" y="345"/>
                  </a:cubicBezTo>
                  <a:close/>
                  <a:moveTo>
                    <a:pt x="571" y="735"/>
                  </a:moveTo>
                  <a:cubicBezTo>
                    <a:pt x="571" y="744"/>
                    <a:pt x="564" y="752"/>
                    <a:pt x="554" y="752"/>
                  </a:cubicBezTo>
                  <a:cubicBezTo>
                    <a:pt x="76" y="752"/>
                    <a:pt x="76" y="752"/>
                    <a:pt x="76" y="752"/>
                  </a:cubicBezTo>
                  <a:cubicBezTo>
                    <a:pt x="66" y="752"/>
                    <a:pt x="59" y="744"/>
                    <a:pt x="59" y="735"/>
                  </a:cubicBezTo>
                  <a:cubicBezTo>
                    <a:pt x="59" y="420"/>
                    <a:pt x="59" y="420"/>
                    <a:pt x="59" y="420"/>
                  </a:cubicBezTo>
                  <a:cubicBezTo>
                    <a:pt x="59" y="411"/>
                    <a:pt x="66" y="403"/>
                    <a:pt x="76" y="403"/>
                  </a:cubicBezTo>
                  <a:cubicBezTo>
                    <a:pt x="554" y="403"/>
                    <a:pt x="554" y="403"/>
                    <a:pt x="554" y="403"/>
                  </a:cubicBezTo>
                  <a:cubicBezTo>
                    <a:pt x="563" y="403"/>
                    <a:pt x="571" y="411"/>
                    <a:pt x="571" y="420"/>
                  </a:cubicBezTo>
                  <a:cubicBezTo>
                    <a:pt x="571" y="735"/>
                    <a:pt x="571" y="735"/>
                    <a:pt x="571" y="735"/>
                  </a:cubicBezTo>
                  <a:close/>
                  <a:moveTo>
                    <a:pt x="571" y="735"/>
                  </a:moveTo>
                  <a:cubicBezTo>
                    <a:pt x="571" y="735"/>
                    <a:pt x="571" y="735"/>
                    <a:pt x="571" y="7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4" name="Freeform 8">
              <a:extLst>
                <a:ext uri="{FF2B5EF4-FFF2-40B4-BE49-F238E27FC236}">
                  <a16:creationId xmlns:a16="http://schemas.microsoft.com/office/drawing/2014/main" id="{929B656A-6E74-4C4D-97CF-4947E727217D}"/>
                </a:ext>
              </a:extLst>
            </p:cNvPr>
            <p:cNvSpPr>
              <a:spLocks noEditPoints="1"/>
            </p:cNvSpPr>
            <p:nvPr/>
          </p:nvSpPr>
          <p:spPr bwMode="auto">
            <a:xfrm>
              <a:off x="1393" y="944"/>
              <a:ext cx="195" cy="365"/>
            </a:xfrm>
            <a:custGeom>
              <a:avLst/>
              <a:gdLst>
                <a:gd name="T0" fmla="*/ 61 w 102"/>
                <a:gd name="T1" fmla="*/ 4 h 191"/>
                <a:gd name="T2" fmla="*/ 9 w 102"/>
                <a:gd name="T3" fmla="*/ 32 h 191"/>
                <a:gd name="T4" fmla="*/ 25 w 102"/>
                <a:gd name="T5" fmla="*/ 89 h 191"/>
                <a:gd name="T6" fmla="*/ 29 w 102"/>
                <a:gd name="T7" fmla="*/ 99 h 191"/>
                <a:gd name="T8" fmla="*/ 29 w 102"/>
                <a:gd name="T9" fmla="*/ 161 h 191"/>
                <a:gd name="T10" fmla="*/ 66 w 102"/>
                <a:gd name="T11" fmla="*/ 182 h 191"/>
                <a:gd name="T12" fmla="*/ 77 w 102"/>
                <a:gd name="T13" fmla="*/ 161 h 191"/>
                <a:gd name="T14" fmla="*/ 77 w 102"/>
                <a:gd name="T15" fmla="*/ 99 h 191"/>
                <a:gd name="T16" fmla="*/ 82 w 102"/>
                <a:gd name="T17" fmla="*/ 89 h 191"/>
                <a:gd name="T18" fmla="*/ 102 w 102"/>
                <a:gd name="T19" fmla="*/ 50 h 191"/>
                <a:gd name="T20" fmla="*/ 61 w 102"/>
                <a:gd name="T21" fmla="*/ 4 h 191"/>
                <a:gd name="T22" fmla="*/ 61 w 102"/>
                <a:gd name="T23" fmla="*/ 4 h 191"/>
                <a:gd name="T24" fmla="*/ 61 w 102"/>
                <a:gd name="T25" fmla="*/ 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91">
                  <a:moveTo>
                    <a:pt x="61" y="4"/>
                  </a:moveTo>
                  <a:cubicBezTo>
                    <a:pt x="40" y="0"/>
                    <a:pt x="18" y="11"/>
                    <a:pt x="9" y="32"/>
                  </a:cubicBezTo>
                  <a:cubicBezTo>
                    <a:pt x="0" y="52"/>
                    <a:pt x="6" y="76"/>
                    <a:pt x="25" y="89"/>
                  </a:cubicBezTo>
                  <a:cubicBezTo>
                    <a:pt x="29" y="92"/>
                    <a:pt x="29" y="95"/>
                    <a:pt x="29" y="99"/>
                  </a:cubicBezTo>
                  <a:cubicBezTo>
                    <a:pt x="29" y="161"/>
                    <a:pt x="29" y="161"/>
                    <a:pt x="29" y="161"/>
                  </a:cubicBezTo>
                  <a:cubicBezTo>
                    <a:pt x="29" y="178"/>
                    <a:pt x="47" y="191"/>
                    <a:pt x="66" y="182"/>
                  </a:cubicBezTo>
                  <a:cubicBezTo>
                    <a:pt x="73" y="178"/>
                    <a:pt x="78" y="170"/>
                    <a:pt x="77" y="161"/>
                  </a:cubicBezTo>
                  <a:cubicBezTo>
                    <a:pt x="77" y="99"/>
                    <a:pt x="77" y="99"/>
                    <a:pt x="77" y="99"/>
                  </a:cubicBezTo>
                  <a:cubicBezTo>
                    <a:pt x="77" y="95"/>
                    <a:pt x="78" y="92"/>
                    <a:pt x="82" y="89"/>
                  </a:cubicBezTo>
                  <a:cubicBezTo>
                    <a:pt x="95" y="79"/>
                    <a:pt x="102" y="66"/>
                    <a:pt x="102" y="50"/>
                  </a:cubicBezTo>
                  <a:cubicBezTo>
                    <a:pt x="101" y="27"/>
                    <a:pt x="85" y="8"/>
                    <a:pt x="61" y="4"/>
                  </a:cubicBezTo>
                  <a:close/>
                  <a:moveTo>
                    <a:pt x="61" y="4"/>
                  </a:moveTo>
                  <a:cubicBezTo>
                    <a:pt x="61" y="4"/>
                    <a:pt x="61" y="4"/>
                    <a:pt x="61" y="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5" name="Freeform 9">
              <a:extLst>
                <a:ext uri="{FF2B5EF4-FFF2-40B4-BE49-F238E27FC236}">
                  <a16:creationId xmlns:a16="http://schemas.microsoft.com/office/drawing/2014/main" id="{232211AD-A5D5-BC47-ABA3-EFC6906BD666}"/>
                </a:ext>
              </a:extLst>
            </p:cNvPr>
            <p:cNvSpPr>
              <a:spLocks noEditPoints="1"/>
            </p:cNvSpPr>
            <p:nvPr/>
          </p:nvSpPr>
          <p:spPr bwMode="auto">
            <a:xfrm>
              <a:off x="1" y="928"/>
              <a:ext cx="761" cy="406"/>
            </a:xfrm>
            <a:custGeom>
              <a:avLst/>
              <a:gdLst>
                <a:gd name="T0" fmla="*/ 369 w 399"/>
                <a:gd name="T1" fmla="*/ 77 h 212"/>
                <a:gd name="T2" fmla="*/ 208 w 399"/>
                <a:gd name="T3" fmla="*/ 77 h 212"/>
                <a:gd name="T4" fmla="*/ 106 w 399"/>
                <a:gd name="T5" fmla="*/ 0 h 212"/>
                <a:gd name="T6" fmla="*/ 0 w 399"/>
                <a:gd name="T7" fmla="*/ 106 h 212"/>
                <a:gd name="T8" fmla="*/ 106 w 399"/>
                <a:gd name="T9" fmla="*/ 212 h 212"/>
                <a:gd name="T10" fmla="*/ 208 w 399"/>
                <a:gd name="T11" fmla="*/ 135 h 212"/>
                <a:gd name="T12" fmla="*/ 370 w 399"/>
                <a:gd name="T13" fmla="*/ 135 h 212"/>
                <a:gd name="T14" fmla="*/ 399 w 399"/>
                <a:gd name="T15" fmla="*/ 106 h 212"/>
                <a:gd name="T16" fmla="*/ 369 w 399"/>
                <a:gd name="T17" fmla="*/ 77 h 212"/>
                <a:gd name="T18" fmla="*/ 106 w 399"/>
                <a:gd name="T19" fmla="*/ 154 h 212"/>
                <a:gd name="T20" fmla="*/ 58 w 399"/>
                <a:gd name="T21" fmla="*/ 106 h 212"/>
                <a:gd name="T22" fmla="*/ 106 w 399"/>
                <a:gd name="T23" fmla="*/ 58 h 212"/>
                <a:gd name="T24" fmla="*/ 154 w 399"/>
                <a:gd name="T25" fmla="*/ 106 h 212"/>
                <a:gd name="T26" fmla="*/ 106 w 399"/>
                <a:gd name="T27" fmla="*/ 154 h 212"/>
                <a:gd name="T28" fmla="*/ 106 w 399"/>
                <a:gd name="T29" fmla="*/ 154 h 212"/>
                <a:gd name="T30" fmla="*/ 106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369" y="77"/>
                  </a:moveTo>
                  <a:cubicBezTo>
                    <a:pt x="208" y="77"/>
                    <a:pt x="208" y="77"/>
                    <a:pt x="208" y="77"/>
                  </a:cubicBezTo>
                  <a:cubicBezTo>
                    <a:pt x="196" y="32"/>
                    <a:pt x="155" y="0"/>
                    <a:pt x="106" y="0"/>
                  </a:cubicBezTo>
                  <a:cubicBezTo>
                    <a:pt x="48" y="0"/>
                    <a:pt x="0" y="48"/>
                    <a:pt x="0" y="106"/>
                  </a:cubicBezTo>
                  <a:cubicBezTo>
                    <a:pt x="0" y="165"/>
                    <a:pt x="48" y="212"/>
                    <a:pt x="106" y="212"/>
                  </a:cubicBezTo>
                  <a:cubicBezTo>
                    <a:pt x="155" y="212"/>
                    <a:pt x="196" y="180"/>
                    <a:pt x="208" y="135"/>
                  </a:cubicBezTo>
                  <a:cubicBezTo>
                    <a:pt x="370" y="135"/>
                    <a:pt x="370" y="135"/>
                    <a:pt x="370" y="135"/>
                  </a:cubicBezTo>
                  <a:cubicBezTo>
                    <a:pt x="386" y="135"/>
                    <a:pt x="399" y="122"/>
                    <a:pt x="399" y="106"/>
                  </a:cubicBezTo>
                  <a:cubicBezTo>
                    <a:pt x="398" y="90"/>
                    <a:pt x="385" y="77"/>
                    <a:pt x="369" y="77"/>
                  </a:cubicBezTo>
                  <a:close/>
                  <a:moveTo>
                    <a:pt x="106" y="154"/>
                  </a:moveTo>
                  <a:cubicBezTo>
                    <a:pt x="80" y="154"/>
                    <a:pt x="58" y="133"/>
                    <a:pt x="58" y="106"/>
                  </a:cubicBezTo>
                  <a:cubicBezTo>
                    <a:pt x="58" y="80"/>
                    <a:pt x="80" y="58"/>
                    <a:pt x="106" y="58"/>
                  </a:cubicBezTo>
                  <a:cubicBezTo>
                    <a:pt x="133" y="58"/>
                    <a:pt x="154" y="80"/>
                    <a:pt x="154" y="106"/>
                  </a:cubicBezTo>
                  <a:cubicBezTo>
                    <a:pt x="154" y="133"/>
                    <a:pt x="133" y="154"/>
                    <a:pt x="106" y="154"/>
                  </a:cubicBezTo>
                  <a:close/>
                  <a:moveTo>
                    <a:pt x="106" y="154"/>
                  </a:moveTo>
                  <a:cubicBezTo>
                    <a:pt x="106" y="154"/>
                    <a:pt x="106" y="154"/>
                    <a:pt x="106"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6" name="Freeform 10">
              <a:extLst>
                <a:ext uri="{FF2B5EF4-FFF2-40B4-BE49-F238E27FC236}">
                  <a16:creationId xmlns:a16="http://schemas.microsoft.com/office/drawing/2014/main" id="{08E68976-EE42-CE44-9B92-99F4000F0A01}"/>
                </a:ext>
              </a:extLst>
            </p:cNvPr>
            <p:cNvSpPr>
              <a:spLocks noEditPoints="1"/>
            </p:cNvSpPr>
            <p:nvPr/>
          </p:nvSpPr>
          <p:spPr bwMode="auto">
            <a:xfrm>
              <a:off x="1" y="59"/>
              <a:ext cx="759" cy="800"/>
            </a:xfrm>
            <a:custGeom>
              <a:avLst/>
              <a:gdLst>
                <a:gd name="T0" fmla="*/ 369 w 398"/>
                <a:gd name="T1" fmla="*/ 360 h 418"/>
                <a:gd name="T2" fmla="*/ 193 w 398"/>
                <a:gd name="T3" fmla="*/ 360 h 418"/>
                <a:gd name="T4" fmla="*/ 135 w 398"/>
                <a:gd name="T5" fmla="*/ 303 h 418"/>
                <a:gd name="T6" fmla="*/ 135 w 398"/>
                <a:gd name="T7" fmla="*/ 208 h 418"/>
                <a:gd name="T8" fmla="*/ 212 w 398"/>
                <a:gd name="T9" fmla="*/ 106 h 418"/>
                <a:gd name="T10" fmla="*/ 106 w 398"/>
                <a:gd name="T11" fmla="*/ 0 h 418"/>
                <a:gd name="T12" fmla="*/ 0 w 398"/>
                <a:gd name="T13" fmla="*/ 106 h 418"/>
                <a:gd name="T14" fmla="*/ 77 w 398"/>
                <a:gd name="T15" fmla="*/ 208 h 418"/>
                <a:gd name="T16" fmla="*/ 77 w 398"/>
                <a:gd name="T17" fmla="*/ 303 h 418"/>
                <a:gd name="T18" fmla="*/ 193 w 398"/>
                <a:gd name="T19" fmla="*/ 418 h 418"/>
                <a:gd name="T20" fmla="*/ 369 w 398"/>
                <a:gd name="T21" fmla="*/ 418 h 418"/>
                <a:gd name="T22" fmla="*/ 398 w 398"/>
                <a:gd name="T23" fmla="*/ 389 h 418"/>
                <a:gd name="T24" fmla="*/ 369 w 398"/>
                <a:gd name="T25" fmla="*/ 360 h 418"/>
                <a:gd name="T26" fmla="*/ 58 w 398"/>
                <a:gd name="T27" fmla="*/ 106 h 418"/>
                <a:gd name="T28" fmla="*/ 106 w 398"/>
                <a:gd name="T29" fmla="*/ 58 h 418"/>
                <a:gd name="T30" fmla="*/ 154 w 398"/>
                <a:gd name="T31" fmla="*/ 106 h 418"/>
                <a:gd name="T32" fmla="*/ 106 w 398"/>
                <a:gd name="T33" fmla="*/ 154 h 418"/>
                <a:gd name="T34" fmla="*/ 58 w 398"/>
                <a:gd name="T35" fmla="*/ 106 h 418"/>
                <a:gd name="T36" fmla="*/ 58 w 398"/>
                <a:gd name="T37" fmla="*/ 106 h 418"/>
                <a:gd name="T38" fmla="*/ 58 w 398"/>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69" y="360"/>
                  </a:moveTo>
                  <a:cubicBezTo>
                    <a:pt x="193" y="360"/>
                    <a:pt x="193" y="360"/>
                    <a:pt x="193" y="360"/>
                  </a:cubicBezTo>
                  <a:cubicBezTo>
                    <a:pt x="161" y="360"/>
                    <a:pt x="135" y="334"/>
                    <a:pt x="135" y="303"/>
                  </a:cubicBezTo>
                  <a:cubicBezTo>
                    <a:pt x="135" y="208"/>
                    <a:pt x="135" y="208"/>
                    <a:pt x="135" y="208"/>
                  </a:cubicBezTo>
                  <a:cubicBezTo>
                    <a:pt x="180" y="195"/>
                    <a:pt x="212" y="155"/>
                    <a:pt x="212" y="106"/>
                  </a:cubicBezTo>
                  <a:cubicBezTo>
                    <a:pt x="212" y="47"/>
                    <a:pt x="165" y="0"/>
                    <a:pt x="106" y="0"/>
                  </a:cubicBezTo>
                  <a:cubicBezTo>
                    <a:pt x="48" y="0"/>
                    <a:pt x="0" y="47"/>
                    <a:pt x="0" y="106"/>
                  </a:cubicBezTo>
                  <a:cubicBezTo>
                    <a:pt x="0" y="154"/>
                    <a:pt x="33" y="195"/>
                    <a:pt x="77" y="208"/>
                  </a:cubicBezTo>
                  <a:cubicBezTo>
                    <a:pt x="77" y="303"/>
                    <a:pt x="77" y="303"/>
                    <a:pt x="77" y="303"/>
                  </a:cubicBezTo>
                  <a:cubicBezTo>
                    <a:pt x="77" y="366"/>
                    <a:pt x="129" y="418"/>
                    <a:pt x="193" y="418"/>
                  </a:cubicBezTo>
                  <a:cubicBezTo>
                    <a:pt x="369" y="418"/>
                    <a:pt x="369" y="418"/>
                    <a:pt x="369" y="418"/>
                  </a:cubicBezTo>
                  <a:cubicBezTo>
                    <a:pt x="385" y="418"/>
                    <a:pt x="398" y="405"/>
                    <a:pt x="398" y="389"/>
                  </a:cubicBezTo>
                  <a:cubicBezTo>
                    <a:pt x="398" y="373"/>
                    <a:pt x="385" y="360"/>
                    <a:pt x="369" y="360"/>
                  </a:cubicBezTo>
                  <a:close/>
                  <a:moveTo>
                    <a:pt x="58" y="106"/>
                  </a:moveTo>
                  <a:cubicBezTo>
                    <a:pt x="58" y="79"/>
                    <a:pt x="79" y="58"/>
                    <a:pt x="106" y="58"/>
                  </a:cubicBezTo>
                  <a:cubicBezTo>
                    <a:pt x="132" y="58"/>
                    <a:pt x="154" y="79"/>
                    <a:pt x="154" y="106"/>
                  </a:cubicBezTo>
                  <a:cubicBezTo>
                    <a:pt x="154" y="133"/>
                    <a:pt x="132" y="154"/>
                    <a:pt x="106" y="154"/>
                  </a:cubicBezTo>
                  <a:cubicBezTo>
                    <a:pt x="79" y="154"/>
                    <a:pt x="58" y="133"/>
                    <a:pt x="58" y="106"/>
                  </a:cubicBezTo>
                  <a:close/>
                  <a:moveTo>
                    <a:pt x="58" y="106"/>
                  </a:moveTo>
                  <a:cubicBezTo>
                    <a:pt x="58" y="106"/>
                    <a:pt x="58" y="106"/>
                    <a:pt x="58"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7" name="Freeform 11">
              <a:extLst>
                <a:ext uri="{FF2B5EF4-FFF2-40B4-BE49-F238E27FC236}">
                  <a16:creationId xmlns:a16="http://schemas.microsoft.com/office/drawing/2014/main" id="{E302ECB3-F311-D84D-8526-7E1125F67977}"/>
                </a:ext>
              </a:extLst>
            </p:cNvPr>
            <p:cNvSpPr>
              <a:spLocks noEditPoints="1"/>
            </p:cNvSpPr>
            <p:nvPr/>
          </p:nvSpPr>
          <p:spPr bwMode="auto">
            <a:xfrm>
              <a:off x="1" y="1403"/>
              <a:ext cx="761" cy="800"/>
            </a:xfrm>
            <a:custGeom>
              <a:avLst/>
              <a:gdLst>
                <a:gd name="T0" fmla="*/ 369 w 399"/>
                <a:gd name="T1" fmla="*/ 0 h 418"/>
                <a:gd name="T2" fmla="*/ 193 w 399"/>
                <a:gd name="T3" fmla="*/ 0 h 418"/>
                <a:gd name="T4" fmla="*/ 77 w 399"/>
                <a:gd name="T5" fmla="*/ 115 h 418"/>
                <a:gd name="T6" fmla="*/ 77 w 399"/>
                <a:gd name="T7" fmla="*/ 210 h 418"/>
                <a:gd name="T8" fmla="*/ 0 w 399"/>
                <a:gd name="T9" fmla="*/ 312 h 418"/>
                <a:gd name="T10" fmla="*/ 107 w 399"/>
                <a:gd name="T11" fmla="*/ 418 h 418"/>
                <a:gd name="T12" fmla="*/ 213 w 399"/>
                <a:gd name="T13" fmla="*/ 312 h 418"/>
                <a:gd name="T14" fmla="*/ 136 w 399"/>
                <a:gd name="T15" fmla="*/ 210 h 418"/>
                <a:gd name="T16" fmla="*/ 136 w 399"/>
                <a:gd name="T17" fmla="*/ 115 h 418"/>
                <a:gd name="T18" fmla="*/ 193 w 399"/>
                <a:gd name="T19" fmla="*/ 57 h 418"/>
                <a:gd name="T20" fmla="*/ 370 w 399"/>
                <a:gd name="T21" fmla="*/ 57 h 418"/>
                <a:gd name="T22" fmla="*/ 399 w 399"/>
                <a:gd name="T23" fmla="*/ 28 h 418"/>
                <a:gd name="T24" fmla="*/ 369 w 399"/>
                <a:gd name="T25" fmla="*/ 0 h 418"/>
                <a:gd name="T26" fmla="*/ 154 w 399"/>
                <a:gd name="T27" fmla="*/ 312 h 418"/>
                <a:gd name="T28" fmla="*/ 106 w 399"/>
                <a:gd name="T29" fmla="*/ 360 h 418"/>
                <a:gd name="T30" fmla="*/ 58 w 399"/>
                <a:gd name="T31" fmla="*/ 312 h 418"/>
                <a:gd name="T32" fmla="*/ 106 w 399"/>
                <a:gd name="T33" fmla="*/ 264 h 418"/>
                <a:gd name="T34" fmla="*/ 154 w 399"/>
                <a:gd name="T35" fmla="*/ 312 h 418"/>
                <a:gd name="T36" fmla="*/ 154 w 399"/>
                <a:gd name="T37" fmla="*/ 312 h 418"/>
                <a:gd name="T38" fmla="*/ 154 w 399"/>
                <a:gd name="T39" fmla="*/ 312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69" y="0"/>
                  </a:moveTo>
                  <a:cubicBezTo>
                    <a:pt x="193" y="0"/>
                    <a:pt x="193" y="0"/>
                    <a:pt x="193" y="0"/>
                  </a:cubicBezTo>
                  <a:cubicBezTo>
                    <a:pt x="129" y="0"/>
                    <a:pt x="77" y="51"/>
                    <a:pt x="77" y="115"/>
                  </a:cubicBezTo>
                  <a:cubicBezTo>
                    <a:pt x="77" y="210"/>
                    <a:pt x="77" y="210"/>
                    <a:pt x="77" y="210"/>
                  </a:cubicBezTo>
                  <a:cubicBezTo>
                    <a:pt x="33" y="223"/>
                    <a:pt x="0" y="263"/>
                    <a:pt x="0" y="312"/>
                  </a:cubicBezTo>
                  <a:cubicBezTo>
                    <a:pt x="0" y="370"/>
                    <a:pt x="48" y="418"/>
                    <a:pt x="107" y="418"/>
                  </a:cubicBezTo>
                  <a:cubicBezTo>
                    <a:pt x="165" y="418"/>
                    <a:pt x="213" y="370"/>
                    <a:pt x="213" y="312"/>
                  </a:cubicBezTo>
                  <a:cubicBezTo>
                    <a:pt x="213" y="264"/>
                    <a:pt x="180" y="223"/>
                    <a:pt x="136" y="210"/>
                  </a:cubicBezTo>
                  <a:cubicBezTo>
                    <a:pt x="136" y="115"/>
                    <a:pt x="136" y="115"/>
                    <a:pt x="136" y="115"/>
                  </a:cubicBezTo>
                  <a:cubicBezTo>
                    <a:pt x="136" y="83"/>
                    <a:pt x="162" y="57"/>
                    <a:pt x="193" y="57"/>
                  </a:cubicBezTo>
                  <a:cubicBezTo>
                    <a:pt x="370" y="57"/>
                    <a:pt x="370" y="57"/>
                    <a:pt x="370" y="57"/>
                  </a:cubicBezTo>
                  <a:cubicBezTo>
                    <a:pt x="386" y="57"/>
                    <a:pt x="399" y="44"/>
                    <a:pt x="399" y="28"/>
                  </a:cubicBezTo>
                  <a:cubicBezTo>
                    <a:pt x="398" y="13"/>
                    <a:pt x="385" y="0"/>
                    <a:pt x="369" y="0"/>
                  </a:cubicBezTo>
                  <a:close/>
                  <a:moveTo>
                    <a:pt x="154" y="312"/>
                  </a:moveTo>
                  <a:cubicBezTo>
                    <a:pt x="154" y="338"/>
                    <a:pt x="133" y="360"/>
                    <a:pt x="106" y="360"/>
                  </a:cubicBezTo>
                  <a:cubicBezTo>
                    <a:pt x="80" y="360"/>
                    <a:pt x="58" y="338"/>
                    <a:pt x="58" y="312"/>
                  </a:cubicBezTo>
                  <a:cubicBezTo>
                    <a:pt x="58" y="285"/>
                    <a:pt x="80" y="264"/>
                    <a:pt x="106" y="264"/>
                  </a:cubicBezTo>
                  <a:cubicBezTo>
                    <a:pt x="133" y="264"/>
                    <a:pt x="154" y="285"/>
                    <a:pt x="154" y="312"/>
                  </a:cubicBezTo>
                  <a:close/>
                  <a:moveTo>
                    <a:pt x="154" y="312"/>
                  </a:moveTo>
                  <a:cubicBezTo>
                    <a:pt x="154" y="312"/>
                    <a:pt x="154" y="312"/>
                    <a:pt x="154"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8" name="Freeform 12">
              <a:extLst>
                <a:ext uri="{FF2B5EF4-FFF2-40B4-BE49-F238E27FC236}">
                  <a16:creationId xmlns:a16="http://schemas.microsoft.com/office/drawing/2014/main" id="{C66E9825-DFB4-A44E-AEEA-C8D87B36073F}"/>
                </a:ext>
              </a:extLst>
            </p:cNvPr>
            <p:cNvSpPr>
              <a:spLocks noEditPoints="1"/>
            </p:cNvSpPr>
            <p:nvPr/>
          </p:nvSpPr>
          <p:spPr bwMode="auto">
            <a:xfrm>
              <a:off x="2226" y="928"/>
              <a:ext cx="761" cy="406"/>
            </a:xfrm>
            <a:custGeom>
              <a:avLst/>
              <a:gdLst>
                <a:gd name="T0" fmla="*/ 293 w 399"/>
                <a:gd name="T1" fmla="*/ 0 h 212"/>
                <a:gd name="T2" fmla="*/ 191 w 399"/>
                <a:gd name="T3" fmla="*/ 77 h 212"/>
                <a:gd name="T4" fmla="*/ 29 w 399"/>
                <a:gd name="T5" fmla="*/ 77 h 212"/>
                <a:gd name="T6" fmla="*/ 0 w 399"/>
                <a:gd name="T7" fmla="*/ 106 h 212"/>
                <a:gd name="T8" fmla="*/ 29 w 399"/>
                <a:gd name="T9" fmla="*/ 135 h 212"/>
                <a:gd name="T10" fmla="*/ 191 w 399"/>
                <a:gd name="T11" fmla="*/ 135 h 212"/>
                <a:gd name="T12" fmla="*/ 293 w 399"/>
                <a:gd name="T13" fmla="*/ 212 h 212"/>
                <a:gd name="T14" fmla="*/ 399 w 399"/>
                <a:gd name="T15" fmla="*/ 106 h 212"/>
                <a:gd name="T16" fmla="*/ 293 w 399"/>
                <a:gd name="T17" fmla="*/ 0 h 212"/>
                <a:gd name="T18" fmla="*/ 293 w 399"/>
                <a:gd name="T19" fmla="*/ 154 h 212"/>
                <a:gd name="T20" fmla="*/ 245 w 399"/>
                <a:gd name="T21" fmla="*/ 106 h 212"/>
                <a:gd name="T22" fmla="*/ 293 w 399"/>
                <a:gd name="T23" fmla="*/ 58 h 212"/>
                <a:gd name="T24" fmla="*/ 341 w 399"/>
                <a:gd name="T25" fmla="*/ 106 h 212"/>
                <a:gd name="T26" fmla="*/ 293 w 399"/>
                <a:gd name="T27" fmla="*/ 154 h 212"/>
                <a:gd name="T28" fmla="*/ 293 w 399"/>
                <a:gd name="T29" fmla="*/ 154 h 212"/>
                <a:gd name="T30" fmla="*/ 293 w 399"/>
                <a:gd name="T31" fmla="*/ 15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9" h="212">
                  <a:moveTo>
                    <a:pt x="293" y="0"/>
                  </a:moveTo>
                  <a:cubicBezTo>
                    <a:pt x="245" y="0"/>
                    <a:pt x="204" y="32"/>
                    <a:pt x="191" y="77"/>
                  </a:cubicBezTo>
                  <a:cubicBezTo>
                    <a:pt x="29" y="77"/>
                    <a:pt x="29" y="77"/>
                    <a:pt x="29" y="77"/>
                  </a:cubicBezTo>
                  <a:cubicBezTo>
                    <a:pt x="13" y="77"/>
                    <a:pt x="0" y="90"/>
                    <a:pt x="0" y="106"/>
                  </a:cubicBezTo>
                  <a:cubicBezTo>
                    <a:pt x="0" y="122"/>
                    <a:pt x="13" y="135"/>
                    <a:pt x="29" y="135"/>
                  </a:cubicBezTo>
                  <a:cubicBezTo>
                    <a:pt x="191" y="135"/>
                    <a:pt x="191" y="135"/>
                    <a:pt x="191" y="135"/>
                  </a:cubicBezTo>
                  <a:cubicBezTo>
                    <a:pt x="204" y="180"/>
                    <a:pt x="244" y="212"/>
                    <a:pt x="293" y="212"/>
                  </a:cubicBezTo>
                  <a:cubicBezTo>
                    <a:pt x="351" y="212"/>
                    <a:pt x="399" y="165"/>
                    <a:pt x="399" y="106"/>
                  </a:cubicBezTo>
                  <a:cubicBezTo>
                    <a:pt x="399" y="48"/>
                    <a:pt x="351" y="0"/>
                    <a:pt x="293" y="0"/>
                  </a:cubicBezTo>
                  <a:close/>
                  <a:moveTo>
                    <a:pt x="293" y="154"/>
                  </a:moveTo>
                  <a:cubicBezTo>
                    <a:pt x="266" y="154"/>
                    <a:pt x="245" y="133"/>
                    <a:pt x="245" y="106"/>
                  </a:cubicBezTo>
                  <a:cubicBezTo>
                    <a:pt x="245" y="80"/>
                    <a:pt x="266" y="58"/>
                    <a:pt x="293" y="58"/>
                  </a:cubicBezTo>
                  <a:cubicBezTo>
                    <a:pt x="319" y="58"/>
                    <a:pt x="341" y="80"/>
                    <a:pt x="341" y="106"/>
                  </a:cubicBezTo>
                  <a:cubicBezTo>
                    <a:pt x="341" y="133"/>
                    <a:pt x="319" y="154"/>
                    <a:pt x="293" y="154"/>
                  </a:cubicBezTo>
                  <a:close/>
                  <a:moveTo>
                    <a:pt x="293" y="154"/>
                  </a:moveTo>
                  <a:cubicBezTo>
                    <a:pt x="293" y="154"/>
                    <a:pt x="293" y="154"/>
                    <a:pt x="293" y="1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69" name="Freeform 13">
              <a:extLst>
                <a:ext uri="{FF2B5EF4-FFF2-40B4-BE49-F238E27FC236}">
                  <a16:creationId xmlns:a16="http://schemas.microsoft.com/office/drawing/2014/main" id="{2368D490-176A-D941-8566-A816F8661A67}"/>
                </a:ext>
              </a:extLst>
            </p:cNvPr>
            <p:cNvSpPr>
              <a:spLocks noEditPoints="1"/>
            </p:cNvSpPr>
            <p:nvPr/>
          </p:nvSpPr>
          <p:spPr bwMode="auto">
            <a:xfrm>
              <a:off x="2228" y="1403"/>
              <a:ext cx="759" cy="800"/>
            </a:xfrm>
            <a:custGeom>
              <a:avLst/>
              <a:gdLst>
                <a:gd name="T0" fmla="*/ 321 w 398"/>
                <a:gd name="T1" fmla="*/ 210 h 418"/>
                <a:gd name="T2" fmla="*/ 321 w 398"/>
                <a:gd name="T3" fmla="*/ 115 h 418"/>
                <a:gd name="T4" fmla="*/ 205 w 398"/>
                <a:gd name="T5" fmla="*/ 0 h 418"/>
                <a:gd name="T6" fmla="*/ 29 w 398"/>
                <a:gd name="T7" fmla="*/ 0 h 418"/>
                <a:gd name="T8" fmla="*/ 0 w 398"/>
                <a:gd name="T9" fmla="*/ 29 h 418"/>
                <a:gd name="T10" fmla="*/ 29 w 398"/>
                <a:gd name="T11" fmla="*/ 58 h 418"/>
                <a:gd name="T12" fmla="*/ 205 w 398"/>
                <a:gd name="T13" fmla="*/ 58 h 418"/>
                <a:gd name="T14" fmla="*/ 263 w 398"/>
                <a:gd name="T15" fmla="*/ 115 h 418"/>
                <a:gd name="T16" fmla="*/ 263 w 398"/>
                <a:gd name="T17" fmla="*/ 210 h 418"/>
                <a:gd name="T18" fmla="*/ 186 w 398"/>
                <a:gd name="T19" fmla="*/ 312 h 418"/>
                <a:gd name="T20" fmla="*/ 292 w 398"/>
                <a:gd name="T21" fmla="*/ 418 h 418"/>
                <a:gd name="T22" fmla="*/ 398 w 398"/>
                <a:gd name="T23" fmla="*/ 312 h 418"/>
                <a:gd name="T24" fmla="*/ 321 w 398"/>
                <a:gd name="T25" fmla="*/ 210 h 418"/>
                <a:gd name="T26" fmla="*/ 292 w 398"/>
                <a:gd name="T27" fmla="*/ 360 h 418"/>
                <a:gd name="T28" fmla="*/ 244 w 398"/>
                <a:gd name="T29" fmla="*/ 312 h 418"/>
                <a:gd name="T30" fmla="*/ 292 w 398"/>
                <a:gd name="T31" fmla="*/ 264 h 418"/>
                <a:gd name="T32" fmla="*/ 340 w 398"/>
                <a:gd name="T33" fmla="*/ 312 h 418"/>
                <a:gd name="T34" fmla="*/ 292 w 398"/>
                <a:gd name="T35" fmla="*/ 360 h 418"/>
                <a:gd name="T36" fmla="*/ 292 w 398"/>
                <a:gd name="T37" fmla="*/ 360 h 418"/>
                <a:gd name="T38" fmla="*/ 292 w 398"/>
                <a:gd name="T39" fmla="*/ 36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8" h="418">
                  <a:moveTo>
                    <a:pt x="321" y="210"/>
                  </a:moveTo>
                  <a:cubicBezTo>
                    <a:pt x="321" y="115"/>
                    <a:pt x="321" y="115"/>
                    <a:pt x="321" y="115"/>
                  </a:cubicBezTo>
                  <a:cubicBezTo>
                    <a:pt x="321" y="51"/>
                    <a:pt x="269" y="0"/>
                    <a:pt x="205" y="0"/>
                  </a:cubicBezTo>
                  <a:cubicBezTo>
                    <a:pt x="29" y="0"/>
                    <a:pt x="29" y="0"/>
                    <a:pt x="29" y="0"/>
                  </a:cubicBezTo>
                  <a:cubicBezTo>
                    <a:pt x="13" y="0"/>
                    <a:pt x="0" y="13"/>
                    <a:pt x="0" y="29"/>
                  </a:cubicBezTo>
                  <a:cubicBezTo>
                    <a:pt x="0" y="45"/>
                    <a:pt x="13" y="58"/>
                    <a:pt x="29" y="58"/>
                  </a:cubicBezTo>
                  <a:cubicBezTo>
                    <a:pt x="205" y="58"/>
                    <a:pt x="205" y="58"/>
                    <a:pt x="205" y="58"/>
                  </a:cubicBezTo>
                  <a:cubicBezTo>
                    <a:pt x="237" y="58"/>
                    <a:pt x="263" y="84"/>
                    <a:pt x="263" y="115"/>
                  </a:cubicBezTo>
                  <a:cubicBezTo>
                    <a:pt x="263" y="210"/>
                    <a:pt x="263" y="210"/>
                    <a:pt x="263" y="210"/>
                  </a:cubicBezTo>
                  <a:cubicBezTo>
                    <a:pt x="219" y="223"/>
                    <a:pt x="186" y="264"/>
                    <a:pt x="186" y="312"/>
                  </a:cubicBezTo>
                  <a:cubicBezTo>
                    <a:pt x="186" y="371"/>
                    <a:pt x="234" y="418"/>
                    <a:pt x="292" y="418"/>
                  </a:cubicBezTo>
                  <a:cubicBezTo>
                    <a:pt x="351" y="418"/>
                    <a:pt x="398" y="371"/>
                    <a:pt x="398" y="312"/>
                  </a:cubicBezTo>
                  <a:cubicBezTo>
                    <a:pt x="398" y="264"/>
                    <a:pt x="365" y="223"/>
                    <a:pt x="321" y="210"/>
                  </a:cubicBezTo>
                  <a:close/>
                  <a:moveTo>
                    <a:pt x="292" y="360"/>
                  </a:moveTo>
                  <a:cubicBezTo>
                    <a:pt x="265" y="360"/>
                    <a:pt x="244" y="339"/>
                    <a:pt x="244" y="312"/>
                  </a:cubicBezTo>
                  <a:cubicBezTo>
                    <a:pt x="244" y="286"/>
                    <a:pt x="265" y="264"/>
                    <a:pt x="292" y="264"/>
                  </a:cubicBezTo>
                  <a:cubicBezTo>
                    <a:pt x="318" y="264"/>
                    <a:pt x="340" y="286"/>
                    <a:pt x="340" y="312"/>
                  </a:cubicBezTo>
                  <a:cubicBezTo>
                    <a:pt x="340" y="338"/>
                    <a:pt x="318" y="360"/>
                    <a:pt x="292" y="360"/>
                  </a:cubicBezTo>
                  <a:close/>
                  <a:moveTo>
                    <a:pt x="292" y="360"/>
                  </a:moveTo>
                  <a:cubicBezTo>
                    <a:pt x="292" y="360"/>
                    <a:pt x="292" y="360"/>
                    <a:pt x="292" y="3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170" name="Freeform 14">
              <a:extLst>
                <a:ext uri="{FF2B5EF4-FFF2-40B4-BE49-F238E27FC236}">
                  <a16:creationId xmlns:a16="http://schemas.microsoft.com/office/drawing/2014/main" id="{D7707CBA-286A-C743-9C78-952327DD42F6}"/>
                </a:ext>
              </a:extLst>
            </p:cNvPr>
            <p:cNvSpPr>
              <a:spLocks noEditPoints="1"/>
            </p:cNvSpPr>
            <p:nvPr/>
          </p:nvSpPr>
          <p:spPr bwMode="auto">
            <a:xfrm>
              <a:off x="2226" y="59"/>
              <a:ext cx="761" cy="800"/>
            </a:xfrm>
            <a:custGeom>
              <a:avLst/>
              <a:gdLst>
                <a:gd name="T0" fmla="*/ 30 w 399"/>
                <a:gd name="T1" fmla="*/ 418 h 418"/>
                <a:gd name="T2" fmla="*/ 206 w 399"/>
                <a:gd name="T3" fmla="*/ 418 h 418"/>
                <a:gd name="T4" fmla="*/ 322 w 399"/>
                <a:gd name="T5" fmla="*/ 303 h 418"/>
                <a:gd name="T6" fmla="*/ 322 w 399"/>
                <a:gd name="T7" fmla="*/ 208 h 418"/>
                <a:gd name="T8" fmla="*/ 399 w 399"/>
                <a:gd name="T9" fmla="*/ 106 h 418"/>
                <a:gd name="T10" fmla="*/ 293 w 399"/>
                <a:gd name="T11" fmla="*/ 0 h 418"/>
                <a:gd name="T12" fmla="*/ 187 w 399"/>
                <a:gd name="T13" fmla="*/ 106 h 418"/>
                <a:gd name="T14" fmla="*/ 264 w 399"/>
                <a:gd name="T15" fmla="*/ 208 h 418"/>
                <a:gd name="T16" fmla="*/ 264 w 399"/>
                <a:gd name="T17" fmla="*/ 303 h 418"/>
                <a:gd name="T18" fmla="*/ 206 w 399"/>
                <a:gd name="T19" fmla="*/ 360 h 418"/>
                <a:gd name="T20" fmla="*/ 29 w 399"/>
                <a:gd name="T21" fmla="*/ 360 h 418"/>
                <a:gd name="T22" fmla="*/ 0 w 399"/>
                <a:gd name="T23" fmla="*/ 390 h 418"/>
                <a:gd name="T24" fmla="*/ 30 w 399"/>
                <a:gd name="T25" fmla="*/ 418 h 418"/>
                <a:gd name="T26" fmla="*/ 245 w 399"/>
                <a:gd name="T27" fmla="*/ 106 h 418"/>
                <a:gd name="T28" fmla="*/ 293 w 399"/>
                <a:gd name="T29" fmla="*/ 58 h 418"/>
                <a:gd name="T30" fmla="*/ 341 w 399"/>
                <a:gd name="T31" fmla="*/ 106 h 418"/>
                <a:gd name="T32" fmla="*/ 293 w 399"/>
                <a:gd name="T33" fmla="*/ 154 h 418"/>
                <a:gd name="T34" fmla="*/ 245 w 399"/>
                <a:gd name="T35" fmla="*/ 106 h 418"/>
                <a:gd name="T36" fmla="*/ 245 w 399"/>
                <a:gd name="T37" fmla="*/ 106 h 418"/>
                <a:gd name="T38" fmla="*/ 245 w 399"/>
                <a:gd name="T39" fmla="*/ 106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 h="418">
                  <a:moveTo>
                    <a:pt x="30" y="418"/>
                  </a:moveTo>
                  <a:cubicBezTo>
                    <a:pt x="206" y="418"/>
                    <a:pt x="206" y="418"/>
                    <a:pt x="206" y="418"/>
                  </a:cubicBezTo>
                  <a:cubicBezTo>
                    <a:pt x="270" y="418"/>
                    <a:pt x="322" y="366"/>
                    <a:pt x="322" y="303"/>
                  </a:cubicBezTo>
                  <a:cubicBezTo>
                    <a:pt x="322" y="208"/>
                    <a:pt x="322" y="208"/>
                    <a:pt x="322" y="208"/>
                  </a:cubicBezTo>
                  <a:cubicBezTo>
                    <a:pt x="366" y="195"/>
                    <a:pt x="399" y="155"/>
                    <a:pt x="399" y="106"/>
                  </a:cubicBezTo>
                  <a:cubicBezTo>
                    <a:pt x="399" y="47"/>
                    <a:pt x="351" y="0"/>
                    <a:pt x="293" y="0"/>
                  </a:cubicBezTo>
                  <a:cubicBezTo>
                    <a:pt x="234" y="0"/>
                    <a:pt x="187" y="47"/>
                    <a:pt x="187" y="106"/>
                  </a:cubicBezTo>
                  <a:cubicBezTo>
                    <a:pt x="187" y="154"/>
                    <a:pt x="219" y="195"/>
                    <a:pt x="264" y="208"/>
                  </a:cubicBezTo>
                  <a:cubicBezTo>
                    <a:pt x="264" y="303"/>
                    <a:pt x="264" y="303"/>
                    <a:pt x="264" y="303"/>
                  </a:cubicBezTo>
                  <a:cubicBezTo>
                    <a:pt x="264" y="334"/>
                    <a:pt x="238" y="360"/>
                    <a:pt x="206" y="360"/>
                  </a:cubicBezTo>
                  <a:cubicBezTo>
                    <a:pt x="29" y="360"/>
                    <a:pt x="29" y="360"/>
                    <a:pt x="29" y="360"/>
                  </a:cubicBezTo>
                  <a:cubicBezTo>
                    <a:pt x="13" y="360"/>
                    <a:pt x="0" y="374"/>
                    <a:pt x="0" y="390"/>
                  </a:cubicBezTo>
                  <a:cubicBezTo>
                    <a:pt x="1" y="405"/>
                    <a:pt x="14" y="418"/>
                    <a:pt x="30" y="418"/>
                  </a:cubicBezTo>
                  <a:close/>
                  <a:moveTo>
                    <a:pt x="245" y="106"/>
                  </a:moveTo>
                  <a:cubicBezTo>
                    <a:pt x="245" y="79"/>
                    <a:pt x="266" y="58"/>
                    <a:pt x="293" y="58"/>
                  </a:cubicBezTo>
                  <a:cubicBezTo>
                    <a:pt x="319" y="58"/>
                    <a:pt x="341" y="79"/>
                    <a:pt x="341" y="106"/>
                  </a:cubicBezTo>
                  <a:cubicBezTo>
                    <a:pt x="341" y="133"/>
                    <a:pt x="319" y="154"/>
                    <a:pt x="293" y="154"/>
                  </a:cubicBezTo>
                  <a:cubicBezTo>
                    <a:pt x="266" y="154"/>
                    <a:pt x="245" y="133"/>
                    <a:pt x="245" y="106"/>
                  </a:cubicBezTo>
                  <a:close/>
                  <a:moveTo>
                    <a:pt x="245" y="106"/>
                  </a:moveTo>
                  <a:cubicBezTo>
                    <a:pt x="245" y="106"/>
                    <a:pt x="245" y="106"/>
                    <a:pt x="245" y="10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pic>
        <p:nvPicPr>
          <p:cNvPr id="171" name="Picture 170">
            <a:extLst>
              <a:ext uri="{FF2B5EF4-FFF2-40B4-BE49-F238E27FC236}">
                <a16:creationId xmlns:a16="http://schemas.microsoft.com/office/drawing/2014/main" id="{6BCC5136-8ACC-0240-8C44-E0907CDDB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8897" y="405850"/>
            <a:ext cx="2064369" cy="941201"/>
          </a:xfrm>
          <a:prstGeom prst="rect">
            <a:avLst/>
          </a:prstGeom>
        </p:spPr>
      </p:pic>
    </p:spTree>
    <p:extLst>
      <p:ext uri="{BB962C8B-B14F-4D97-AF65-F5344CB8AC3E}">
        <p14:creationId xmlns:p14="http://schemas.microsoft.com/office/powerpoint/2010/main" val="415810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77778E-6 -0.04475 L -2.77778E-6 7.40741E-7 " pathEditMode="relative" rAng="0" ptsTypes="AA">
                                      <p:cBhvr>
                                        <p:cTn id="9" dur="1000" fill="hold"/>
                                        <p:tgtEl>
                                          <p:spTgt spid="10"/>
                                        </p:tgtEl>
                                        <p:attrNameLst>
                                          <p:attrName>ppt_x</p:attrName>
                                          <p:attrName>ppt_y</p:attrName>
                                        </p:attrNameLst>
                                      </p:cBhvr>
                                      <p:rCtr x="0" y="2222"/>
                                    </p:animMotion>
                                  </p:childTnLst>
                                </p:cTn>
                              </p:par>
                              <p:par>
                                <p:cTn id="10" presetID="10" presetClass="entr" presetSubtype="0"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00"/>
                                  </p:stCondLst>
                                  <p:childTnLst>
                                    <p:animMotion origin="layout" path="M -2.77778E-6 -0.04475 L -2.77778E-6 7.40741E-7 " pathEditMode="relative" rAng="0" ptsTypes="AA">
                                      <p:cBhvr>
                                        <p:cTn id="14" dur="1000" fill="hold"/>
                                        <p:tgtEl>
                                          <p:spTgt spid="11"/>
                                        </p:tgtEl>
                                        <p:attrNameLst>
                                          <p:attrName>ppt_x</p:attrName>
                                          <p:attrName>ppt_y</p:attrName>
                                        </p:attrNameLst>
                                      </p:cBhvr>
                                      <p:rCtr x="0" y="2222"/>
                                    </p:animMotion>
                                  </p:childTnLst>
                                </p:cTn>
                              </p:par>
                              <p:par>
                                <p:cTn id="15" presetID="10" presetClass="entr" presetSubtype="0" fill="hold" grpId="0" nodeType="withEffect">
                                  <p:stCondLst>
                                    <p:cond delay="4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400"/>
                                  </p:stCondLst>
                                  <p:childTnLst>
                                    <p:animMotion origin="layout" path="M -2.77778E-6 -0.04475 L -2.77778E-6 7.40741E-7 " pathEditMode="relative" rAng="0" ptsTypes="AA">
                                      <p:cBhvr>
                                        <p:cTn id="19" dur="1000" fill="hold"/>
                                        <p:tgtEl>
                                          <p:spTgt spid="12"/>
                                        </p:tgtEl>
                                        <p:attrNameLst>
                                          <p:attrName>ppt_x</p:attrName>
                                          <p:attrName>ppt_y</p:attrName>
                                        </p:attrNameLst>
                                      </p:cBhvr>
                                      <p:rCtr x="0" y="2222"/>
                                    </p:animMotion>
                                  </p:childTnLst>
                                </p:cTn>
                              </p:par>
                              <p:par>
                                <p:cTn id="20" presetID="10" presetClass="entr" presetSubtype="0" fill="hold" grpId="0" nodeType="withEffect">
                                  <p:stCondLst>
                                    <p:cond delay="6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600"/>
                                  </p:stCondLst>
                                  <p:childTnLst>
                                    <p:animMotion origin="layout" path="M -2.77778E-6 -0.04475 L -2.77778E-6 7.40741E-7 " pathEditMode="relative" rAng="0" ptsTypes="AA">
                                      <p:cBhvr>
                                        <p:cTn id="24" dur="1000" fill="hold"/>
                                        <p:tgtEl>
                                          <p:spTgt spid="14"/>
                                        </p:tgtEl>
                                        <p:attrNameLst>
                                          <p:attrName>ppt_x</p:attrName>
                                          <p:attrName>ppt_y</p:attrName>
                                        </p:attrNameLst>
                                      </p:cBhvr>
                                      <p:rCtr x="0" y="2222"/>
                                    </p:animMotion>
                                  </p:childTnLst>
                                </p:cTn>
                              </p:par>
                              <p:par>
                                <p:cTn id="25" presetID="10" presetClass="entr" presetSubtype="0" fill="hold" grpId="0" nodeType="withEffect">
                                  <p:stCondLst>
                                    <p:cond delay="8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53" presetClass="entr" presetSubtype="16" fill="hold" nodeType="withEffect">
                                  <p:stCondLst>
                                    <p:cond delay="65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53" presetClass="entr" presetSubtype="16" fill="hold" grpId="0" nodeType="withEffect">
                                  <p:stCondLst>
                                    <p:cond delay="450"/>
                                  </p:stCondLst>
                                  <p:childTnLst>
                                    <p:set>
                                      <p:cBhvr>
                                        <p:cTn id="34" dur="1" fill="hold">
                                          <p:stCondLst>
                                            <p:cond delay="0"/>
                                          </p:stCondLst>
                                        </p:cTn>
                                        <p:tgtEl>
                                          <p:spTgt spid="159"/>
                                        </p:tgtEl>
                                        <p:attrNameLst>
                                          <p:attrName>style.visibility</p:attrName>
                                        </p:attrNameLst>
                                      </p:cBhvr>
                                      <p:to>
                                        <p:strVal val="visible"/>
                                      </p:to>
                                    </p:set>
                                    <p:anim calcmode="lin" valueType="num">
                                      <p:cBhvr>
                                        <p:cTn id="35" dur="500" fill="hold"/>
                                        <p:tgtEl>
                                          <p:spTgt spid="159"/>
                                        </p:tgtEl>
                                        <p:attrNameLst>
                                          <p:attrName>ppt_w</p:attrName>
                                        </p:attrNameLst>
                                      </p:cBhvr>
                                      <p:tavLst>
                                        <p:tav tm="0">
                                          <p:val>
                                            <p:fltVal val="0"/>
                                          </p:val>
                                        </p:tav>
                                        <p:tav tm="100000">
                                          <p:val>
                                            <p:strVal val="#ppt_w"/>
                                          </p:val>
                                        </p:tav>
                                      </p:tavLst>
                                    </p:anim>
                                    <p:anim calcmode="lin" valueType="num">
                                      <p:cBhvr>
                                        <p:cTn id="36" dur="500" fill="hold"/>
                                        <p:tgtEl>
                                          <p:spTgt spid="159"/>
                                        </p:tgtEl>
                                        <p:attrNameLst>
                                          <p:attrName>ppt_h</p:attrName>
                                        </p:attrNameLst>
                                      </p:cBhvr>
                                      <p:tavLst>
                                        <p:tav tm="0">
                                          <p:val>
                                            <p:fltVal val="0"/>
                                          </p:val>
                                        </p:tav>
                                        <p:tav tm="100000">
                                          <p:val>
                                            <p:strVal val="#ppt_h"/>
                                          </p:val>
                                        </p:tav>
                                      </p:tavLst>
                                    </p:anim>
                                    <p:animEffect transition="in" filter="fade">
                                      <p:cBhvr>
                                        <p:cTn id="37" dur="500"/>
                                        <p:tgtEl>
                                          <p:spTgt spid="159"/>
                                        </p:tgtEl>
                                      </p:cBhvr>
                                    </p:animEffect>
                                  </p:childTnLst>
                                </p:cTn>
                              </p:par>
                              <p:par>
                                <p:cTn id="38" presetID="10" presetClass="entr" presetSubtype="0" fill="hold" nodeType="withEffect">
                                  <p:stCondLst>
                                    <p:cond delay="250"/>
                                  </p:stCondLst>
                                  <p:childTnLst>
                                    <p:set>
                                      <p:cBhvr>
                                        <p:cTn id="39" dur="1" fill="hold">
                                          <p:stCondLst>
                                            <p:cond delay="0"/>
                                          </p:stCondLst>
                                        </p:cTn>
                                        <p:tgtEl>
                                          <p:spTgt spid="160"/>
                                        </p:tgtEl>
                                        <p:attrNameLst>
                                          <p:attrName>style.visibility</p:attrName>
                                        </p:attrNameLst>
                                      </p:cBhvr>
                                      <p:to>
                                        <p:strVal val="visible"/>
                                      </p:to>
                                    </p:set>
                                    <p:animEffect transition="in" filter="fade">
                                      <p:cBhvr>
                                        <p:cTn id="40"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4" grpId="0"/>
      <p:bldP spid="14" grpId="1"/>
      <p:bldP spid="16" grpId="0" animBg="1"/>
      <p:bldP spid="15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635001" y="97402"/>
            <a:ext cx="10515600" cy="1325563"/>
          </a:xfrm>
        </p:spPr>
        <p:txBody>
          <a:bodyPr/>
          <a:lstStyle/>
          <a:p>
            <a:r>
              <a:rPr lang="en-US" dirty="0">
                <a:latin typeface="Arial" panose="020B0604020202020204" pitchFamily="34" charset="0"/>
                <a:cs typeface="Arial" panose="020B0604020202020204" pitchFamily="34" charset="0"/>
              </a:rPr>
              <a:t>Master access and visibility</a:t>
            </a:r>
          </a:p>
        </p:txBody>
      </p:sp>
      <p:sp>
        <p:nvSpPr>
          <p:cNvPr id="5" name="Rectangle: Rounded Corners 19">
            <a:extLst>
              <a:ext uri="{FF2B5EF4-FFF2-40B4-BE49-F238E27FC236}">
                <a16:creationId xmlns:a16="http://schemas.microsoft.com/office/drawing/2014/main" id="{E1BDF089-6A3C-2D49-B3B1-017B5A844DD1}"/>
              </a:ext>
            </a:extLst>
          </p:cNvPr>
          <p:cNvSpPr/>
          <p:nvPr/>
        </p:nvSpPr>
        <p:spPr>
          <a:xfrm>
            <a:off x="5371615" y="1781561"/>
            <a:ext cx="2964379" cy="18288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7" name="Rectangle: Rounded Corners 5">
            <a:extLst>
              <a:ext uri="{FF2B5EF4-FFF2-40B4-BE49-F238E27FC236}">
                <a16:creationId xmlns:a16="http://schemas.microsoft.com/office/drawing/2014/main" id="{46D5AC43-CBF5-414A-9E41-02E7D3344CFD}"/>
              </a:ext>
            </a:extLst>
          </p:cNvPr>
          <p:cNvSpPr/>
          <p:nvPr/>
        </p:nvSpPr>
        <p:spPr>
          <a:xfrm>
            <a:off x="5371616" y="3905542"/>
            <a:ext cx="2964379" cy="1828800"/>
          </a:xfrm>
          <a:prstGeom prst="roundRect">
            <a:avLst>
              <a:gd name="adj" fmla="val 0"/>
            </a:avLst>
          </a:prstGeom>
          <a:noFill/>
          <a:ln w="6350">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8" name="Rectangle: Rounded Corners 95">
            <a:extLst>
              <a:ext uri="{FF2B5EF4-FFF2-40B4-BE49-F238E27FC236}">
                <a16:creationId xmlns:a16="http://schemas.microsoft.com/office/drawing/2014/main" id="{31E361E3-282A-FB41-A743-DC07A474D958}"/>
              </a:ext>
            </a:extLst>
          </p:cNvPr>
          <p:cNvSpPr/>
          <p:nvPr/>
        </p:nvSpPr>
        <p:spPr>
          <a:xfrm>
            <a:off x="2689859" y="1781561"/>
            <a:ext cx="2269741" cy="3952781"/>
          </a:xfrm>
          <a:prstGeom prst="roundRect">
            <a:avLst>
              <a:gd name="adj" fmla="val 0"/>
            </a:avLst>
          </a:prstGeom>
          <a:noFill/>
          <a:ln w="6350">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BAB0A75E-88AC-C549-85CA-D2F9474D4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323" y="4422402"/>
            <a:ext cx="700432" cy="795084"/>
          </a:xfrm>
          <a:prstGeom prst="rect">
            <a:avLst/>
          </a:prstGeom>
        </p:spPr>
      </p:pic>
      <p:pic>
        <p:nvPicPr>
          <p:cNvPr id="10" name="Picture 9">
            <a:extLst>
              <a:ext uri="{FF2B5EF4-FFF2-40B4-BE49-F238E27FC236}">
                <a16:creationId xmlns:a16="http://schemas.microsoft.com/office/drawing/2014/main" id="{0525F9A7-4F05-1E49-9D5A-30402A8B3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2329" y="2266110"/>
            <a:ext cx="716421" cy="859705"/>
          </a:xfrm>
          <a:prstGeom prst="rect">
            <a:avLst/>
          </a:prstGeom>
        </p:spPr>
      </p:pic>
      <p:sp>
        <p:nvSpPr>
          <p:cNvPr id="11" name="TextBox 10">
            <a:extLst>
              <a:ext uri="{FF2B5EF4-FFF2-40B4-BE49-F238E27FC236}">
                <a16:creationId xmlns:a16="http://schemas.microsoft.com/office/drawing/2014/main" id="{05BC51E5-FCCC-2C44-B1BE-249A7EBFEF95}"/>
              </a:ext>
            </a:extLst>
          </p:cNvPr>
          <p:cNvSpPr txBox="1"/>
          <p:nvPr/>
        </p:nvSpPr>
        <p:spPr>
          <a:xfrm>
            <a:off x="8827699" y="4565194"/>
            <a:ext cx="1258067" cy="509496"/>
          </a:xfrm>
          <a:prstGeom prst="rect">
            <a:avLst/>
          </a:prstGeom>
        </p:spPr>
        <p:txBody>
          <a:bodyPr wrap="square" lIns="0" tIns="0" rIns="0" bIns="0" rtlCol="0" anchor="t">
            <a:noAutofit/>
          </a:bodyPr>
          <a:lstStyle/>
          <a:p>
            <a:pPr defTabSz="914377"/>
            <a:r>
              <a:rPr lang="en-US" sz="1600" dirty="0">
                <a:latin typeface="Arial" panose="020B0604020202020204" pitchFamily="34" charset="0"/>
                <a:cs typeface="Arial" panose="020B0604020202020204" pitchFamily="34" charset="0"/>
              </a:rPr>
              <a:t>Amazon </a:t>
            </a:r>
            <a:r>
              <a:rPr lang="en-US" sz="1600" dirty="0" err="1">
                <a:latin typeface="Arial" panose="020B0604020202020204" pitchFamily="34" charset="0"/>
                <a:cs typeface="Arial" panose="020B0604020202020204" pitchFamily="34" charset="0"/>
              </a:rPr>
              <a:t>CloudWatch</a:t>
            </a:r>
            <a:endParaRPr lang="en-US" sz="1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FB9269E-EAEF-144D-80B9-692F9338179B}"/>
              </a:ext>
            </a:extLst>
          </p:cNvPr>
          <p:cNvSpPr txBox="1"/>
          <p:nvPr/>
        </p:nvSpPr>
        <p:spPr>
          <a:xfrm>
            <a:off x="8827699" y="2441213"/>
            <a:ext cx="1258067" cy="509496"/>
          </a:xfrm>
          <a:prstGeom prst="rect">
            <a:avLst/>
          </a:prstGeom>
        </p:spPr>
        <p:txBody>
          <a:bodyPr wrap="square" lIns="0" tIns="0" rIns="0" bIns="0" rtlCol="0" anchor="t">
            <a:noAutofit/>
          </a:bodyPr>
          <a:lstStyle/>
          <a:p>
            <a:pPr defTabSz="914377"/>
            <a:r>
              <a:rPr lang="en-US" sz="1600" dirty="0">
                <a:latin typeface="Arial" panose="020B0604020202020204" pitchFamily="34" charset="0"/>
                <a:cs typeface="Arial" panose="020B0604020202020204" pitchFamily="34" charset="0"/>
              </a:rPr>
              <a:t>AWS</a:t>
            </a:r>
            <a:br>
              <a:rPr lang="en-US" sz="1600" dirty="0">
                <a:latin typeface="Arial" panose="020B0604020202020204" pitchFamily="34" charset="0"/>
                <a:cs typeface="Arial" panose="020B0604020202020204" pitchFamily="34" charset="0"/>
              </a:rPr>
            </a:br>
            <a:r>
              <a:rPr lang="en-US" sz="1600" dirty="0" err="1">
                <a:latin typeface="Arial" panose="020B0604020202020204" pitchFamily="34" charset="0"/>
                <a:cs typeface="Arial" panose="020B0604020202020204" pitchFamily="34" charset="0"/>
              </a:rPr>
              <a:t>CloudTrail</a:t>
            </a:r>
            <a:endParaRPr lang="en-US" sz="16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1DEF039E-815F-2449-813B-2B8229859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43726" y="5369078"/>
            <a:ext cx="614824" cy="737788"/>
          </a:xfrm>
          <a:prstGeom prst="rect">
            <a:avLst/>
          </a:prstGeom>
        </p:spPr>
      </p:pic>
      <p:sp>
        <p:nvSpPr>
          <p:cNvPr id="14" name="TextBox 13">
            <a:extLst>
              <a:ext uri="{FF2B5EF4-FFF2-40B4-BE49-F238E27FC236}">
                <a16:creationId xmlns:a16="http://schemas.microsoft.com/office/drawing/2014/main" id="{E5E285DC-3F76-DE4A-AA0D-C7598BDEA3FC}"/>
              </a:ext>
            </a:extLst>
          </p:cNvPr>
          <p:cNvSpPr txBox="1"/>
          <p:nvPr/>
        </p:nvSpPr>
        <p:spPr>
          <a:xfrm>
            <a:off x="2798004" y="6217950"/>
            <a:ext cx="1906267" cy="303435"/>
          </a:xfrm>
          <a:prstGeom prst="rect">
            <a:avLst/>
          </a:prstGeom>
          <a:noFill/>
        </p:spPr>
        <p:txBody>
          <a:bodyPr wrap="square" rtlCol="0" anchor="ctr" anchorCtr="0">
            <a:noAutofit/>
          </a:bodyPr>
          <a:lstStyle/>
          <a:p>
            <a:pPr algn="ctr" defTabSz="914377"/>
            <a:r>
              <a:rPr lang="en-US" sz="1600" dirty="0">
                <a:latin typeface="Arial" panose="020B0604020202020204" pitchFamily="34" charset="0"/>
                <a:cs typeface="Arial" panose="020B0604020202020204" pitchFamily="34" charset="0"/>
              </a:rPr>
              <a:t>Master</a:t>
            </a:r>
          </a:p>
        </p:txBody>
      </p:sp>
      <p:pic>
        <p:nvPicPr>
          <p:cNvPr id="15" name="Picture 14">
            <a:extLst>
              <a:ext uri="{FF2B5EF4-FFF2-40B4-BE49-F238E27FC236}">
                <a16:creationId xmlns:a16="http://schemas.microsoft.com/office/drawing/2014/main" id="{FFB9B0BB-10C3-9341-83E4-AB95A1860E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584" y="3492605"/>
            <a:ext cx="580295" cy="673141"/>
          </a:xfrm>
          <a:prstGeom prst="rect">
            <a:avLst/>
          </a:prstGeom>
        </p:spPr>
      </p:pic>
      <p:pic>
        <p:nvPicPr>
          <p:cNvPr id="16" name="Picture 15">
            <a:extLst>
              <a:ext uri="{FF2B5EF4-FFF2-40B4-BE49-F238E27FC236}">
                <a16:creationId xmlns:a16="http://schemas.microsoft.com/office/drawing/2014/main" id="{A0A1E3B8-94DF-144D-A74F-0F4E7CC1B5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584" y="3492605"/>
            <a:ext cx="580295" cy="673141"/>
          </a:xfrm>
          <a:prstGeom prst="rect">
            <a:avLst/>
          </a:prstGeom>
        </p:spPr>
      </p:pic>
      <p:pic>
        <p:nvPicPr>
          <p:cNvPr id="17" name="Picture 16">
            <a:extLst>
              <a:ext uri="{FF2B5EF4-FFF2-40B4-BE49-F238E27FC236}">
                <a16:creationId xmlns:a16="http://schemas.microsoft.com/office/drawing/2014/main" id="{E9394BA9-A122-2B45-B116-1ECE9D36BE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584" y="3492605"/>
            <a:ext cx="580295" cy="673141"/>
          </a:xfrm>
          <a:prstGeom prst="rect">
            <a:avLst/>
          </a:prstGeom>
        </p:spPr>
      </p:pic>
      <p:pic>
        <p:nvPicPr>
          <p:cNvPr id="18" name="Picture 17">
            <a:extLst>
              <a:ext uri="{FF2B5EF4-FFF2-40B4-BE49-F238E27FC236}">
                <a16:creationId xmlns:a16="http://schemas.microsoft.com/office/drawing/2014/main" id="{EA3AC8CC-C53D-0842-9E37-E6E6B1CB92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4584" y="3492605"/>
            <a:ext cx="580295" cy="673141"/>
          </a:xfrm>
          <a:prstGeom prst="rect">
            <a:avLst/>
          </a:prstGeom>
        </p:spPr>
      </p:pic>
    </p:spTree>
    <p:extLst>
      <p:ext uri="{BB962C8B-B14F-4D97-AF65-F5344CB8AC3E}">
        <p14:creationId xmlns:p14="http://schemas.microsoft.com/office/powerpoint/2010/main" val="394240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4.69136E-6 L 0.25 -0.1642 " pathEditMode="relative" rAng="0" ptsTypes="AA">
                                      <p:cBhvr>
                                        <p:cTn id="6" dur="2000" fill="hold"/>
                                        <p:tgtEl>
                                          <p:spTgt spid="15"/>
                                        </p:tgtEl>
                                        <p:attrNameLst>
                                          <p:attrName>ppt_x</p:attrName>
                                          <p:attrName>ppt_y</p:attrName>
                                        </p:attrNameLst>
                                      </p:cBhvr>
                                      <p:rCtr x="12500" y="-8210"/>
                                    </p:animMotion>
                                  </p:childTnLst>
                                </p:cTn>
                              </p:par>
                              <p:par>
                                <p:cTn id="7" presetID="42" presetClass="path" presetSubtype="0" accel="50000" decel="50000" fill="hold" nodeType="withEffect">
                                  <p:stCondLst>
                                    <p:cond delay="0"/>
                                  </p:stCondLst>
                                  <p:childTnLst>
                                    <p:animMotion origin="layout" path="M -4.16667E-6 4.69136E-6 L 0.25 0.15401 " pathEditMode="relative" rAng="0" ptsTypes="AA">
                                      <p:cBhvr>
                                        <p:cTn id="8" dur="2000" fill="hold"/>
                                        <p:tgtEl>
                                          <p:spTgt spid="16"/>
                                        </p:tgtEl>
                                        <p:attrNameLst>
                                          <p:attrName>ppt_x</p:attrName>
                                          <p:attrName>ppt_y</p:attrName>
                                        </p:attrNameLst>
                                      </p:cBhvr>
                                      <p:rCtr x="12500" y="7685"/>
                                    </p:animMotion>
                                  </p:childTnLst>
                                </p:cTn>
                              </p:par>
                              <p:par>
                                <p:cTn id="9" presetID="10" presetClass="entr" presetSubtype="0" fill="hold" nodeType="withEffect">
                                  <p:stCondLst>
                                    <p:cond delay="150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nodeType="withEffect">
                                  <p:stCondLst>
                                    <p:cond delay="15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42" presetClass="path" presetSubtype="0" accel="50000" decel="50000" fill="hold" nodeType="withEffect">
                                  <p:stCondLst>
                                    <p:cond delay="1500"/>
                                  </p:stCondLst>
                                  <p:childTnLst>
                                    <p:animMotion origin="layout" path="M -4.16667E-6 4.69136E-6 L 0.25 -0.1642 " pathEditMode="relative" rAng="0" ptsTypes="AA">
                                      <p:cBhvr>
                                        <p:cTn id="16" dur="2000" fill="hold"/>
                                        <p:tgtEl>
                                          <p:spTgt spid="17"/>
                                        </p:tgtEl>
                                        <p:attrNameLst>
                                          <p:attrName>ppt_x</p:attrName>
                                          <p:attrName>ppt_y</p:attrName>
                                        </p:attrNameLst>
                                      </p:cBhvr>
                                      <p:rCtr x="12500" y="-8210"/>
                                    </p:animMotion>
                                  </p:childTnLst>
                                </p:cTn>
                              </p:par>
                              <p:par>
                                <p:cTn id="17" presetID="42" presetClass="path" presetSubtype="0" accel="50000" decel="50000" fill="hold" nodeType="withEffect">
                                  <p:stCondLst>
                                    <p:cond delay="1500"/>
                                  </p:stCondLst>
                                  <p:childTnLst>
                                    <p:animMotion origin="layout" path="M -4.16667E-6 4.69136E-6 L 0.25 0.15401 " pathEditMode="relative" rAng="0" ptsTypes="AA">
                                      <p:cBhvr>
                                        <p:cTn id="18" dur="2000" fill="hold"/>
                                        <p:tgtEl>
                                          <p:spTgt spid="18"/>
                                        </p:tgtEl>
                                        <p:attrNameLst>
                                          <p:attrName>ppt_x</p:attrName>
                                          <p:attrName>ppt_y</p:attrName>
                                        </p:attrNameLst>
                                      </p:cBhvr>
                                      <p:rCtr x="12500" y="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a:xfrm>
            <a:off x="1346200" y="3400425"/>
            <a:ext cx="10515600" cy="1222375"/>
          </a:xfrm>
        </p:spPr>
        <p:txBody>
          <a:bodyPr/>
          <a:lstStyle/>
          <a:p>
            <a:pPr marL="0" indent="0" algn="ctr">
              <a:buNone/>
            </a:pPr>
            <a:r>
              <a:rPr lang="en-US" dirty="0">
                <a:solidFill>
                  <a:srgbClr val="223D95"/>
                </a:solidFill>
                <a:latin typeface="Arial" panose="020B0604020202020204" pitchFamily="34" charset="0"/>
                <a:cs typeface="Arial" panose="020B0604020202020204" pitchFamily="34" charset="0"/>
              </a:rPr>
              <a:t>Upgrade Strategy: “On-Demand Updates”</a:t>
            </a:r>
          </a:p>
        </p:txBody>
      </p:sp>
      <p:sp>
        <p:nvSpPr>
          <p:cNvPr id="7" name="Content Placeholder 5">
            <a:extLst>
              <a:ext uri="{FF2B5EF4-FFF2-40B4-BE49-F238E27FC236}">
                <a16:creationId xmlns:a16="http://schemas.microsoft.com/office/drawing/2014/main" id="{123CEC24-034B-E544-8BCC-AAFC31CE73F5}"/>
              </a:ext>
            </a:extLst>
          </p:cNvPr>
          <p:cNvSpPr txBox="1">
            <a:spLocks/>
          </p:cNvSpPr>
          <p:nvPr/>
        </p:nvSpPr>
        <p:spPr>
          <a:xfrm>
            <a:off x="691077" y="466843"/>
            <a:ext cx="11170723" cy="58477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609570"/>
            <a:r>
              <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Kubernetes Upgrades</a:t>
            </a:r>
          </a:p>
        </p:txBody>
      </p:sp>
    </p:spTree>
    <p:extLst>
      <p:ext uri="{BB962C8B-B14F-4D97-AF65-F5344CB8AC3E}">
        <p14:creationId xmlns:p14="http://schemas.microsoft.com/office/powerpoint/2010/main" val="132331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0.04599 L 0 1.97531E-6 " pathEditMode="relative" rAng="0" ptsTypes="AA">
                                      <p:cBhvr>
                                        <p:cTn id="9" dur="500" fill="hold"/>
                                        <p:tgtEl>
                                          <p:spTgt spid="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1.7.4">
            <a:extLst>
              <a:ext uri="{FF2B5EF4-FFF2-40B4-BE49-F238E27FC236}">
                <a16:creationId xmlns:a16="http://schemas.microsoft.com/office/drawing/2014/main" id="{B36E2196-C8D7-6247-8D78-97A5F9C61C6C}"/>
              </a:ext>
            </a:extLst>
          </p:cNvPr>
          <p:cNvSpPr>
            <a:spLocks noChangeArrowheads="1"/>
          </p:cNvSpPr>
          <p:nvPr/>
        </p:nvSpPr>
        <p:spPr bwMode="auto">
          <a:xfrm flipH="1">
            <a:off x="8534728" y="3101620"/>
            <a:ext cx="575544" cy="626349"/>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ctr" anchorCtr="0" compatLnSpc="1">
            <a:prstTxWarp prst="textNoShape">
              <a:avLst/>
            </a:prstTxWarp>
          </a:bodyPr>
          <a:lstStyle/>
          <a:p>
            <a:pPr algn="ctr"/>
            <a:r>
              <a:rPr lang="en-US" sz="1067" dirty="0">
                <a:latin typeface="Arial" panose="020B0604020202020204" pitchFamily="34" charset="0"/>
                <a:cs typeface="Arial" panose="020B0604020202020204" pitchFamily="34" charset="0"/>
              </a:rPr>
              <a:t>1.9.1</a:t>
            </a:r>
            <a:endParaRPr lang="en-US" sz="1467" dirty="0">
              <a:latin typeface="Arial" panose="020B0604020202020204" pitchFamily="34" charset="0"/>
              <a:cs typeface="Arial" panose="020B0604020202020204" pitchFamily="34" charset="0"/>
            </a:endParaRPr>
          </a:p>
        </p:txBody>
      </p:sp>
      <p:sp>
        <p:nvSpPr>
          <p:cNvPr id="68" name="1.7.5">
            <a:extLst>
              <a:ext uri="{FF2B5EF4-FFF2-40B4-BE49-F238E27FC236}">
                <a16:creationId xmlns:a16="http://schemas.microsoft.com/office/drawing/2014/main" id="{407B1043-9380-1E41-AA76-CF95EBDAF072}"/>
              </a:ext>
            </a:extLst>
          </p:cNvPr>
          <p:cNvSpPr>
            <a:spLocks noChangeArrowheads="1"/>
          </p:cNvSpPr>
          <p:nvPr/>
        </p:nvSpPr>
        <p:spPr bwMode="auto">
          <a:xfrm flipH="1">
            <a:off x="7704128" y="3101620"/>
            <a:ext cx="575544" cy="626349"/>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ctr" anchorCtr="0" compatLnSpc="1">
            <a:prstTxWarp prst="textNoShape">
              <a:avLst/>
            </a:prstTxWarp>
          </a:bodyPr>
          <a:lstStyle/>
          <a:p>
            <a:pPr algn="ctr"/>
            <a:r>
              <a:rPr lang="en-US" sz="1067" dirty="0">
                <a:latin typeface="Arial" panose="020B0604020202020204" pitchFamily="34" charset="0"/>
                <a:cs typeface="Arial" panose="020B0604020202020204" pitchFamily="34" charset="0"/>
              </a:rPr>
              <a:t>1.9.2</a:t>
            </a:r>
            <a:endParaRPr lang="en-US" sz="1467" dirty="0">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4CC95AE0-A36D-AF42-933B-4779B5B251A2}"/>
              </a:ext>
            </a:extLst>
          </p:cNvPr>
          <p:cNvGrpSpPr/>
          <p:nvPr/>
        </p:nvGrpSpPr>
        <p:grpSpPr>
          <a:xfrm>
            <a:off x="5655484" y="2820486"/>
            <a:ext cx="832139" cy="905596"/>
            <a:chOff x="4241613" y="2391589"/>
            <a:chExt cx="624104" cy="679197"/>
          </a:xfrm>
        </p:grpSpPr>
        <p:sp>
          <p:nvSpPr>
            <p:cNvPr id="70" name="Rectangle 19">
              <a:extLst>
                <a:ext uri="{FF2B5EF4-FFF2-40B4-BE49-F238E27FC236}">
                  <a16:creationId xmlns:a16="http://schemas.microsoft.com/office/drawing/2014/main" id="{5DA5A535-1FB8-BE45-B92D-0A0D0F85AF6F}"/>
                </a:ext>
              </a:extLst>
            </p:cNvPr>
            <p:cNvSpPr>
              <a:spLocks noChangeArrowheads="1"/>
            </p:cNvSpPr>
            <p:nvPr/>
          </p:nvSpPr>
          <p:spPr bwMode="auto">
            <a:xfrm flipH="1">
              <a:off x="4241613" y="2391589"/>
              <a:ext cx="624104" cy="67919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pic>
          <p:nvPicPr>
            <p:cNvPr id="71" name="cluster">
              <a:extLst>
                <a:ext uri="{FF2B5EF4-FFF2-40B4-BE49-F238E27FC236}">
                  <a16:creationId xmlns:a16="http://schemas.microsoft.com/office/drawing/2014/main" id="{AFB71D4F-7896-934E-B229-3D9BC85B62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9386" y="2498878"/>
              <a:ext cx="457056" cy="482448"/>
            </a:xfrm>
            <a:prstGeom prst="rect">
              <a:avLst/>
            </a:prstGeom>
          </p:spPr>
        </p:pic>
      </p:grpSp>
      <p:sp>
        <p:nvSpPr>
          <p:cNvPr id="72" name="Rectangle 17">
            <a:extLst>
              <a:ext uri="{FF2B5EF4-FFF2-40B4-BE49-F238E27FC236}">
                <a16:creationId xmlns:a16="http://schemas.microsoft.com/office/drawing/2014/main" id="{BE47A3F9-5CEA-6A47-B8CD-EEF4074CC619}"/>
              </a:ext>
            </a:extLst>
          </p:cNvPr>
          <p:cNvSpPr>
            <a:spLocks noChangeArrowheads="1"/>
          </p:cNvSpPr>
          <p:nvPr/>
        </p:nvSpPr>
        <p:spPr bwMode="auto">
          <a:xfrm flipH="1">
            <a:off x="9313579" y="2832371"/>
            <a:ext cx="832139" cy="90559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ctr" anchorCtr="0" compatLnSpc="1">
            <a:prstTxWarp prst="textNoShape">
              <a:avLst/>
            </a:prstTxWarp>
          </a:bodyPr>
          <a:lstStyle/>
          <a:p>
            <a:pPr algn="ctr"/>
            <a:r>
              <a:rPr lang="en-US" sz="1333" dirty="0">
                <a:latin typeface="Arial" panose="020B0604020202020204" pitchFamily="34" charset="0"/>
                <a:cs typeface="Arial" panose="020B0604020202020204" pitchFamily="34" charset="0"/>
              </a:rPr>
              <a:t>Version</a:t>
            </a:r>
            <a:r>
              <a:rPr lang="en-US" dirty="0">
                <a:latin typeface="Arial" panose="020B0604020202020204" pitchFamily="34" charset="0"/>
                <a:cs typeface="Arial" panose="020B0604020202020204" pitchFamily="34" charset="0"/>
              </a:rPr>
              <a:t> 1.9</a:t>
            </a:r>
          </a:p>
        </p:txBody>
      </p:sp>
      <p:sp>
        <p:nvSpPr>
          <p:cNvPr id="73" name="Rectangle 13">
            <a:extLst>
              <a:ext uri="{FF2B5EF4-FFF2-40B4-BE49-F238E27FC236}">
                <a16:creationId xmlns:a16="http://schemas.microsoft.com/office/drawing/2014/main" id="{A6AD818A-E80A-3B4B-868D-91ECCE1FB213}"/>
              </a:ext>
            </a:extLst>
          </p:cNvPr>
          <p:cNvSpPr>
            <a:spLocks noChangeArrowheads="1"/>
          </p:cNvSpPr>
          <p:nvPr/>
        </p:nvSpPr>
        <p:spPr bwMode="auto">
          <a:xfrm flipH="1">
            <a:off x="10072170" y="4182161"/>
            <a:ext cx="153492" cy="117968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4" name="Rectangle 14">
            <a:extLst>
              <a:ext uri="{FF2B5EF4-FFF2-40B4-BE49-F238E27FC236}">
                <a16:creationId xmlns:a16="http://schemas.microsoft.com/office/drawing/2014/main" id="{19CD40C2-70AA-7A48-A7D2-BA19A801C2DA}"/>
              </a:ext>
            </a:extLst>
          </p:cNvPr>
          <p:cNvSpPr>
            <a:spLocks noChangeArrowheads="1"/>
          </p:cNvSpPr>
          <p:nvPr/>
        </p:nvSpPr>
        <p:spPr bwMode="auto">
          <a:xfrm flipH="1">
            <a:off x="8562486" y="4182161"/>
            <a:ext cx="153492" cy="117968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5" name="Rectangle 15">
            <a:extLst>
              <a:ext uri="{FF2B5EF4-FFF2-40B4-BE49-F238E27FC236}">
                <a16:creationId xmlns:a16="http://schemas.microsoft.com/office/drawing/2014/main" id="{E18E9614-C959-B64F-A9DE-33DAB907360D}"/>
              </a:ext>
            </a:extLst>
          </p:cNvPr>
          <p:cNvSpPr>
            <a:spLocks noChangeArrowheads="1"/>
          </p:cNvSpPr>
          <p:nvPr/>
        </p:nvSpPr>
        <p:spPr bwMode="auto">
          <a:xfrm flipH="1">
            <a:off x="7040739" y="4182161"/>
            <a:ext cx="153492" cy="1179684"/>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6" name="Rectangle 16">
            <a:extLst>
              <a:ext uri="{FF2B5EF4-FFF2-40B4-BE49-F238E27FC236}">
                <a16:creationId xmlns:a16="http://schemas.microsoft.com/office/drawing/2014/main" id="{854594CF-90CD-F444-9538-5BFD2F0B6360}"/>
              </a:ext>
            </a:extLst>
          </p:cNvPr>
          <p:cNvSpPr>
            <a:spLocks noChangeArrowheads="1"/>
          </p:cNvSpPr>
          <p:nvPr/>
        </p:nvSpPr>
        <p:spPr bwMode="auto">
          <a:xfrm flipH="1">
            <a:off x="5508026" y="4182161"/>
            <a:ext cx="153492" cy="117968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77" name="Freeform 5">
            <a:extLst>
              <a:ext uri="{FF2B5EF4-FFF2-40B4-BE49-F238E27FC236}">
                <a16:creationId xmlns:a16="http://schemas.microsoft.com/office/drawing/2014/main" id="{279C8784-DF31-704D-B037-C97A3D252876}"/>
              </a:ext>
            </a:extLst>
          </p:cNvPr>
          <p:cNvSpPr>
            <a:spLocks/>
          </p:cNvSpPr>
          <p:nvPr/>
        </p:nvSpPr>
        <p:spPr bwMode="auto">
          <a:xfrm flipH="1">
            <a:off x="5114435" y="3726074"/>
            <a:ext cx="5447812" cy="849677"/>
          </a:xfrm>
          <a:custGeom>
            <a:avLst/>
            <a:gdLst>
              <a:gd name="T0" fmla="*/ 3526 w 3824"/>
              <a:gd name="T1" fmla="*/ 596 h 596"/>
              <a:gd name="T2" fmla="*/ 298 w 3824"/>
              <a:gd name="T3" fmla="*/ 596 h 596"/>
              <a:gd name="T4" fmla="*/ 0 w 3824"/>
              <a:gd name="T5" fmla="*/ 298 h 596"/>
              <a:gd name="T6" fmla="*/ 0 w 3824"/>
              <a:gd name="T7" fmla="*/ 298 h 596"/>
              <a:gd name="T8" fmla="*/ 298 w 3824"/>
              <a:gd name="T9" fmla="*/ 0 h 596"/>
              <a:gd name="T10" fmla="*/ 3526 w 3824"/>
              <a:gd name="T11" fmla="*/ 0 h 596"/>
              <a:gd name="T12" fmla="*/ 3824 w 3824"/>
              <a:gd name="T13" fmla="*/ 298 h 596"/>
              <a:gd name="T14" fmla="*/ 3824 w 3824"/>
              <a:gd name="T15" fmla="*/ 298 h 596"/>
              <a:gd name="T16" fmla="*/ 3526 w 3824"/>
              <a:gd name="T17" fmla="*/ 596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24" h="596">
                <a:moveTo>
                  <a:pt x="3526" y="596"/>
                </a:moveTo>
                <a:cubicBezTo>
                  <a:pt x="298" y="596"/>
                  <a:pt x="298" y="596"/>
                  <a:pt x="298" y="596"/>
                </a:cubicBezTo>
                <a:cubicBezTo>
                  <a:pt x="134" y="596"/>
                  <a:pt x="0" y="462"/>
                  <a:pt x="0" y="298"/>
                </a:cubicBezTo>
                <a:cubicBezTo>
                  <a:pt x="0" y="298"/>
                  <a:pt x="0" y="298"/>
                  <a:pt x="0" y="298"/>
                </a:cubicBezTo>
                <a:cubicBezTo>
                  <a:pt x="0" y="134"/>
                  <a:pt x="134" y="0"/>
                  <a:pt x="298" y="0"/>
                </a:cubicBezTo>
                <a:cubicBezTo>
                  <a:pt x="3526" y="0"/>
                  <a:pt x="3526" y="0"/>
                  <a:pt x="3526" y="0"/>
                </a:cubicBezTo>
                <a:cubicBezTo>
                  <a:pt x="3690" y="0"/>
                  <a:pt x="3824" y="134"/>
                  <a:pt x="3824" y="298"/>
                </a:cubicBezTo>
                <a:cubicBezTo>
                  <a:pt x="3824" y="298"/>
                  <a:pt x="3824" y="298"/>
                  <a:pt x="3824" y="298"/>
                </a:cubicBezTo>
                <a:cubicBezTo>
                  <a:pt x="3824" y="462"/>
                  <a:pt x="3690" y="596"/>
                  <a:pt x="3526" y="596"/>
                </a:cubicBezTo>
                <a:close/>
              </a:path>
            </a:pathLst>
          </a:cu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78" name="Freeform 16">
            <a:extLst>
              <a:ext uri="{FF2B5EF4-FFF2-40B4-BE49-F238E27FC236}">
                <a16:creationId xmlns:a16="http://schemas.microsoft.com/office/drawing/2014/main" id="{68D30504-942D-8F4C-887A-9C0D9EB8BC64}"/>
              </a:ext>
            </a:extLst>
          </p:cNvPr>
          <p:cNvSpPr>
            <a:spLocks/>
          </p:cNvSpPr>
          <p:nvPr/>
        </p:nvSpPr>
        <p:spPr bwMode="auto">
          <a:xfrm flipH="1">
            <a:off x="7650968" y="3879809"/>
            <a:ext cx="471560" cy="511817"/>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nvGrpSpPr>
          <p:cNvPr id="79" name="Group 78">
            <a:extLst>
              <a:ext uri="{FF2B5EF4-FFF2-40B4-BE49-F238E27FC236}">
                <a16:creationId xmlns:a16="http://schemas.microsoft.com/office/drawing/2014/main" id="{1B9C0771-A813-444B-A3F9-BF5AC28D9B34}"/>
              </a:ext>
            </a:extLst>
          </p:cNvPr>
          <p:cNvGrpSpPr/>
          <p:nvPr/>
        </p:nvGrpSpPr>
        <p:grpSpPr>
          <a:xfrm>
            <a:off x="9856188" y="3868605"/>
            <a:ext cx="558051" cy="559144"/>
            <a:chOff x="7392141" y="3177679"/>
            <a:chExt cx="418538" cy="419358"/>
          </a:xfrm>
        </p:grpSpPr>
        <p:sp>
          <p:nvSpPr>
            <p:cNvPr id="80" name="Freeform 16">
              <a:extLst>
                <a:ext uri="{FF2B5EF4-FFF2-40B4-BE49-F238E27FC236}">
                  <a16:creationId xmlns:a16="http://schemas.microsoft.com/office/drawing/2014/main" id="{6CB8A658-7236-134B-B37B-E764DC373E14}"/>
                </a:ext>
              </a:extLst>
            </p:cNvPr>
            <p:cNvSpPr>
              <a:spLocks/>
            </p:cNvSpPr>
            <p:nvPr/>
          </p:nvSpPr>
          <p:spPr bwMode="auto">
            <a:xfrm flipH="1">
              <a:off x="7447283"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1" name="Oval 80">
              <a:extLst>
                <a:ext uri="{FF2B5EF4-FFF2-40B4-BE49-F238E27FC236}">
                  <a16:creationId xmlns:a16="http://schemas.microsoft.com/office/drawing/2014/main" id="{6031AC43-DC22-E944-9EDC-B7FE46762AE2}"/>
                </a:ext>
              </a:extLst>
            </p:cNvPr>
            <p:cNvSpPr>
              <a:spLocks noChangeArrowheads="1"/>
            </p:cNvSpPr>
            <p:nvPr/>
          </p:nvSpPr>
          <p:spPr bwMode="auto">
            <a:xfrm flipH="1">
              <a:off x="7392141" y="3177679"/>
              <a:ext cx="41853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82" name="Group 81">
            <a:extLst>
              <a:ext uri="{FF2B5EF4-FFF2-40B4-BE49-F238E27FC236}">
                <a16:creationId xmlns:a16="http://schemas.microsoft.com/office/drawing/2014/main" id="{F5070337-DC13-944E-BF52-158219FC51BC}"/>
              </a:ext>
            </a:extLst>
          </p:cNvPr>
          <p:cNvGrpSpPr/>
          <p:nvPr/>
        </p:nvGrpSpPr>
        <p:grpSpPr>
          <a:xfrm>
            <a:off x="9097507" y="3868605"/>
            <a:ext cx="559144" cy="559144"/>
            <a:chOff x="6823130" y="3177679"/>
            <a:chExt cx="419358" cy="419358"/>
          </a:xfrm>
        </p:grpSpPr>
        <p:sp>
          <p:nvSpPr>
            <p:cNvPr id="83" name="Freeform 16">
              <a:extLst>
                <a:ext uri="{FF2B5EF4-FFF2-40B4-BE49-F238E27FC236}">
                  <a16:creationId xmlns:a16="http://schemas.microsoft.com/office/drawing/2014/main" id="{A205C715-DA07-C34C-92AE-3B8270E9F6F9}"/>
                </a:ext>
              </a:extLst>
            </p:cNvPr>
            <p:cNvSpPr>
              <a:spLocks/>
            </p:cNvSpPr>
            <p:nvPr/>
          </p:nvSpPr>
          <p:spPr bwMode="auto">
            <a:xfrm flipH="1">
              <a:off x="6870652"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4" name="Oval 83">
              <a:extLst>
                <a:ext uri="{FF2B5EF4-FFF2-40B4-BE49-F238E27FC236}">
                  <a16:creationId xmlns:a16="http://schemas.microsoft.com/office/drawing/2014/main" id="{CC07C88D-0737-B44B-875C-1193C72C2625}"/>
                </a:ext>
              </a:extLst>
            </p:cNvPr>
            <p:cNvSpPr>
              <a:spLocks noChangeArrowheads="1"/>
            </p:cNvSpPr>
            <p:nvPr/>
          </p:nvSpPr>
          <p:spPr bwMode="auto">
            <a:xfrm flipH="1">
              <a:off x="6823130" y="3177679"/>
              <a:ext cx="41935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85" name="Group 84">
            <a:extLst>
              <a:ext uri="{FF2B5EF4-FFF2-40B4-BE49-F238E27FC236}">
                <a16:creationId xmlns:a16="http://schemas.microsoft.com/office/drawing/2014/main" id="{0C8946DF-5FB0-B548-933C-5D112AB23034}"/>
              </a:ext>
            </a:extLst>
          </p:cNvPr>
          <p:cNvGrpSpPr/>
          <p:nvPr/>
        </p:nvGrpSpPr>
        <p:grpSpPr>
          <a:xfrm>
            <a:off x="8334441" y="3868605"/>
            <a:ext cx="558051" cy="559144"/>
            <a:chOff x="6250831" y="3177679"/>
            <a:chExt cx="418538" cy="419358"/>
          </a:xfrm>
        </p:grpSpPr>
        <p:sp>
          <p:nvSpPr>
            <p:cNvPr id="86" name="Freeform 16">
              <a:extLst>
                <a:ext uri="{FF2B5EF4-FFF2-40B4-BE49-F238E27FC236}">
                  <a16:creationId xmlns:a16="http://schemas.microsoft.com/office/drawing/2014/main" id="{2DEB8A7A-5555-E644-BC37-BB72C44B261B}"/>
                </a:ext>
              </a:extLst>
            </p:cNvPr>
            <p:cNvSpPr>
              <a:spLocks/>
            </p:cNvSpPr>
            <p:nvPr/>
          </p:nvSpPr>
          <p:spPr bwMode="auto">
            <a:xfrm flipH="1">
              <a:off x="6301414"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87" name="Oval 8">
              <a:extLst>
                <a:ext uri="{FF2B5EF4-FFF2-40B4-BE49-F238E27FC236}">
                  <a16:creationId xmlns:a16="http://schemas.microsoft.com/office/drawing/2014/main" id="{32BEA2FE-E638-1E45-AA8B-B270767AB056}"/>
                </a:ext>
              </a:extLst>
            </p:cNvPr>
            <p:cNvSpPr>
              <a:spLocks noChangeArrowheads="1"/>
            </p:cNvSpPr>
            <p:nvPr/>
          </p:nvSpPr>
          <p:spPr bwMode="auto">
            <a:xfrm flipH="1">
              <a:off x="6250831" y="3177679"/>
              <a:ext cx="41853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sp>
        <p:nvSpPr>
          <p:cNvPr id="88" name="Oval 9">
            <a:extLst>
              <a:ext uri="{FF2B5EF4-FFF2-40B4-BE49-F238E27FC236}">
                <a16:creationId xmlns:a16="http://schemas.microsoft.com/office/drawing/2014/main" id="{F00D6643-960B-7947-896A-9DAB1DC6455F}"/>
              </a:ext>
            </a:extLst>
          </p:cNvPr>
          <p:cNvSpPr>
            <a:spLocks noChangeArrowheads="1"/>
          </p:cNvSpPr>
          <p:nvPr/>
        </p:nvSpPr>
        <p:spPr bwMode="auto">
          <a:xfrm flipH="1">
            <a:off x="7575760" y="3868605"/>
            <a:ext cx="559144" cy="559144"/>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nvGrpSpPr>
          <p:cNvPr id="89" name="Group 88">
            <a:extLst>
              <a:ext uri="{FF2B5EF4-FFF2-40B4-BE49-F238E27FC236}">
                <a16:creationId xmlns:a16="http://schemas.microsoft.com/office/drawing/2014/main" id="{0454310A-BBBF-D94B-9371-8A23219F1E6E}"/>
              </a:ext>
            </a:extLst>
          </p:cNvPr>
          <p:cNvGrpSpPr/>
          <p:nvPr/>
        </p:nvGrpSpPr>
        <p:grpSpPr>
          <a:xfrm>
            <a:off x="6829140" y="3868605"/>
            <a:ext cx="559144" cy="559144"/>
            <a:chOff x="5121855" y="3177679"/>
            <a:chExt cx="419358" cy="419358"/>
          </a:xfrm>
        </p:grpSpPr>
        <p:sp>
          <p:nvSpPr>
            <p:cNvPr id="90" name="Freeform 16">
              <a:extLst>
                <a:ext uri="{FF2B5EF4-FFF2-40B4-BE49-F238E27FC236}">
                  <a16:creationId xmlns:a16="http://schemas.microsoft.com/office/drawing/2014/main" id="{1547CAC0-7B1D-9D4E-8DD0-D2FB5C190523}"/>
                </a:ext>
              </a:extLst>
            </p:cNvPr>
            <p:cNvSpPr>
              <a:spLocks/>
            </p:cNvSpPr>
            <p:nvPr/>
          </p:nvSpPr>
          <p:spPr bwMode="auto">
            <a:xfrm flipH="1">
              <a:off x="5186238"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1" name="Oval 10">
              <a:extLst>
                <a:ext uri="{FF2B5EF4-FFF2-40B4-BE49-F238E27FC236}">
                  <a16:creationId xmlns:a16="http://schemas.microsoft.com/office/drawing/2014/main" id="{4DEDFCDE-8F87-1344-928C-D7DD6E98ACFD}"/>
                </a:ext>
              </a:extLst>
            </p:cNvPr>
            <p:cNvSpPr>
              <a:spLocks noChangeArrowheads="1"/>
            </p:cNvSpPr>
            <p:nvPr/>
          </p:nvSpPr>
          <p:spPr bwMode="auto">
            <a:xfrm flipH="1">
              <a:off x="5121855" y="3177679"/>
              <a:ext cx="41935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92" name="Group 91">
            <a:extLst>
              <a:ext uri="{FF2B5EF4-FFF2-40B4-BE49-F238E27FC236}">
                <a16:creationId xmlns:a16="http://schemas.microsoft.com/office/drawing/2014/main" id="{E82B6ECE-1130-554B-931A-1599F7A0CFC9}"/>
              </a:ext>
            </a:extLst>
          </p:cNvPr>
          <p:cNvGrpSpPr/>
          <p:nvPr/>
        </p:nvGrpSpPr>
        <p:grpSpPr>
          <a:xfrm>
            <a:off x="6071553" y="3868605"/>
            <a:ext cx="559144" cy="559144"/>
            <a:chOff x="4553665" y="3177679"/>
            <a:chExt cx="419358" cy="419358"/>
          </a:xfrm>
        </p:grpSpPr>
        <p:sp>
          <p:nvSpPr>
            <p:cNvPr id="93" name="Freeform 16">
              <a:extLst>
                <a:ext uri="{FF2B5EF4-FFF2-40B4-BE49-F238E27FC236}">
                  <a16:creationId xmlns:a16="http://schemas.microsoft.com/office/drawing/2014/main" id="{C3FFE3CD-82AE-D04E-9AAE-583358B3D1B7}"/>
                </a:ext>
              </a:extLst>
            </p:cNvPr>
            <p:cNvSpPr>
              <a:spLocks/>
            </p:cNvSpPr>
            <p:nvPr/>
          </p:nvSpPr>
          <p:spPr bwMode="auto">
            <a:xfrm flipH="1">
              <a:off x="4609607"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4" name="Oval 11">
              <a:extLst>
                <a:ext uri="{FF2B5EF4-FFF2-40B4-BE49-F238E27FC236}">
                  <a16:creationId xmlns:a16="http://schemas.microsoft.com/office/drawing/2014/main" id="{24771B29-0868-DA4C-92A9-59862B71077A}"/>
                </a:ext>
              </a:extLst>
            </p:cNvPr>
            <p:cNvSpPr>
              <a:spLocks noChangeArrowheads="1"/>
            </p:cNvSpPr>
            <p:nvPr/>
          </p:nvSpPr>
          <p:spPr bwMode="auto">
            <a:xfrm flipH="1">
              <a:off x="4553665" y="3177679"/>
              <a:ext cx="41935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grpSp>
        <p:nvGrpSpPr>
          <p:cNvPr id="95" name="Group 94">
            <a:extLst>
              <a:ext uri="{FF2B5EF4-FFF2-40B4-BE49-F238E27FC236}">
                <a16:creationId xmlns:a16="http://schemas.microsoft.com/office/drawing/2014/main" id="{DBB6C30D-7617-7D41-8827-68879C783F9E}"/>
              </a:ext>
            </a:extLst>
          </p:cNvPr>
          <p:cNvGrpSpPr/>
          <p:nvPr/>
        </p:nvGrpSpPr>
        <p:grpSpPr>
          <a:xfrm>
            <a:off x="5285459" y="3868605"/>
            <a:ext cx="558051" cy="559144"/>
            <a:chOff x="3964094" y="3177679"/>
            <a:chExt cx="418538" cy="419358"/>
          </a:xfrm>
        </p:grpSpPr>
        <p:sp>
          <p:nvSpPr>
            <p:cNvPr id="96" name="Freeform 16">
              <a:extLst>
                <a:ext uri="{FF2B5EF4-FFF2-40B4-BE49-F238E27FC236}">
                  <a16:creationId xmlns:a16="http://schemas.microsoft.com/office/drawing/2014/main" id="{41C600A1-3323-544D-B8D7-099A0C5F0C10}"/>
                </a:ext>
              </a:extLst>
            </p:cNvPr>
            <p:cNvSpPr>
              <a:spLocks/>
            </p:cNvSpPr>
            <p:nvPr/>
          </p:nvSpPr>
          <p:spPr bwMode="auto">
            <a:xfrm flipH="1">
              <a:off x="4018191" y="3186081"/>
              <a:ext cx="353670" cy="383863"/>
            </a:xfrm>
            <a:custGeom>
              <a:avLst/>
              <a:gdLst>
                <a:gd name="T0" fmla="*/ 32 w 32"/>
                <a:gd name="T1" fmla="*/ 7 h 35"/>
                <a:gd name="T2" fmla="*/ 18 w 32"/>
                <a:gd name="T3" fmla="*/ 0 h 35"/>
                <a:gd name="T4" fmla="*/ 0 w 32"/>
                <a:gd name="T5" fmla="*/ 18 h 35"/>
                <a:gd name="T6" fmla="*/ 11 w 32"/>
                <a:gd name="T7" fmla="*/ 35 h 35"/>
                <a:gd name="T8" fmla="*/ 32 w 32"/>
                <a:gd name="T9" fmla="*/ 7 h 35"/>
              </a:gdLst>
              <a:ahLst/>
              <a:cxnLst>
                <a:cxn ang="0">
                  <a:pos x="T0" y="T1"/>
                </a:cxn>
                <a:cxn ang="0">
                  <a:pos x="T2" y="T3"/>
                </a:cxn>
                <a:cxn ang="0">
                  <a:pos x="T4" y="T5"/>
                </a:cxn>
                <a:cxn ang="0">
                  <a:pos x="T6" y="T7"/>
                </a:cxn>
                <a:cxn ang="0">
                  <a:pos x="T8" y="T9"/>
                </a:cxn>
              </a:cxnLst>
              <a:rect l="0" t="0" r="r" b="b"/>
              <a:pathLst>
                <a:path w="32" h="35">
                  <a:moveTo>
                    <a:pt x="32" y="7"/>
                  </a:moveTo>
                  <a:cubicBezTo>
                    <a:pt x="28" y="3"/>
                    <a:pt x="23" y="0"/>
                    <a:pt x="18" y="0"/>
                  </a:cubicBezTo>
                  <a:cubicBezTo>
                    <a:pt x="8" y="0"/>
                    <a:pt x="0" y="8"/>
                    <a:pt x="0" y="18"/>
                  </a:cubicBezTo>
                  <a:cubicBezTo>
                    <a:pt x="0" y="26"/>
                    <a:pt x="4" y="32"/>
                    <a:pt x="11" y="35"/>
                  </a:cubicBezTo>
                  <a:cubicBezTo>
                    <a:pt x="12" y="22"/>
                    <a:pt x="20" y="11"/>
                    <a:pt x="32" y="7"/>
                  </a:cubicBezTo>
                  <a:close/>
                </a:path>
              </a:pathLst>
            </a:custGeom>
            <a:solidFill>
              <a:srgbClr val="191919"/>
            </a:solidFill>
            <a:ln>
              <a:noFill/>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97" name="Oval 12">
              <a:extLst>
                <a:ext uri="{FF2B5EF4-FFF2-40B4-BE49-F238E27FC236}">
                  <a16:creationId xmlns:a16="http://schemas.microsoft.com/office/drawing/2014/main" id="{14B901A1-58F9-154C-9534-B53372312247}"/>
                </a:ext>
              </a:extLst>
            </p:cNvPr>
            <p:cNvSpPr>
              <a:spLocks noChangeArrowheads="1"/>
            </p:cNvSpPr>
            <p:nvPr/>
          </p:nvSpPr>
          <p:spPr bwMode="auto">
            <a:xfrm flipH="1">
              <a:off x="3964094" y="3177679"/>
              <a:ext cx="418538" cy="419358"/>
            </a:xfrm>
            <a:prstGeom prst="ellipse">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grpSp>
      <p:sp>
        <p:nvSpPr>
          <p:cNvPr id="98" name="Version 1.8">
            <a:extLst>
              <a:ext uri="{FF2B5EF4-FFF2-40B4-BE49-F238E27FC236}">
                <a16:creationId xmlns:a16="http://schemas.microsoft.com/office/drawing/2014/main" id="{7B4B7675-C40E-5B4F-BC7A-5F2E70E73D8F}"/>
              </a:ext>
            </a:extLst>
          </p:cNvPr>
          <p:cNvSpPr>
            <a:spLocks noChangeArrowheads="1"/>
          </p:cNvSpPr>
          <p:nvPr/>
        </p:nvSpPr>
        <p:spPr bwMode="auto">
          <a:xfrm flipH="1">
            <a:off x="6664560" y="2820486"/>
            <a:ext cx="832139" cy="905596"/>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ctr" anchorCtr="0" compatLnSpc="1">
            <a:prstTxWarp prst="textNoShape">
              <a:avLst/>
            </a:prstTxWarp>
          </a:bodyPr>
          <a:lstStyle/>
          <a:p>
            <a:pPr algn="ctr"/>
            <a:r>
              <a:rPr lang="en-US" sz="1333" dirty="0">
                <a:latin typeface="Arial" panose="020B0604020202020204" pitchFamily="34" charset="0"/>
                <a:cs typeface="Arial" panose="020B0604020202020204" pitchFamily="34" charset="0"/>
              </a:rPr>
              <a:t>Version </a:t>
            </a:r>
            <a:r>
              <a:rPr lang="en-US" dirty="0">
                <a:latin typeface="Arial" panose="020B0604020202020204" pitchFamily="34" charset="0"/>
                <a:cs typeface="Arial" panose="020B0604020202020204" pitchFamily="34" charset="0"/>
              </a:rPr>
              <a:t>1.10</a:t>
            </a:r>
          </a:p>
        </p:txBody>
      </p:sp>
      <p:sp>
        <p:nvSpPr>
          <p:cNvPr id="99" name="Rectangle 20">
            <a:extLst>
              <a:ext uri="{FF2B5EF4-FFF2-40B4-BE49-F238E27FC236}">
                <a16:creationId xmlns:a16="http://schemas.microsoft.com/office/drawing/2014/main" id="{0724C8DF-3915-0B44-B16F-6DD432271ACA}"/>
              </a:ext>
            </a:extLst>
          </p:cNvPr>
          <p:cNvSpPr>
            <a:spLocks noChangeArrowheads="1"/>
          </p:cNvSpPr>
          <p:nvPr/>
        </p:nvSpPr>
        <p:spPr bwMode="auto">
          <a:xfrm flipH="1">
            <a:off x="2167416" y="1970809"/>
            <a:ext cx="2872461" cy="3437089"/>
          </a:xfrm>
          <a:prstGeom prst="rect">
            <a:avLst/>
          </a:prstGeom>
          <a:solidFill>
            <a:schemeClr val="accent6"/>
          </a:solidFill>
          <a:ln w="12700" cap="flat">
            <a:solidFill>
              <a:schemeClr val="tx1"/>
            </a:solidFill>
            <a:prstDash val="solid"/>
            <a:miter lim="800000"/>
            <a:headEnd/>
            <a:tailEnd/>
          </a:ln>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0" name="Rectangle 21">
            <a:extLst>
              <a:ext uri="{FF2B5EF4-FFF2-40B4-BE49-F238E27FC236}">
                <a16:creationId xmlns:a16="http://schemas.microsoft.com/office/drawing/2014/main" id="{7E1B0A13-2840-8541-9823-E1B311B9BB5A}"/>
              </a:ext>
            </a:extLst>
          </p:cNvPr>
          <p:cNvSpPr>
            <a:spLocks noChangeArrowheads="1"/>
          </p:cNvSpPr>
          <p:nvPr/>
        </p:nvSpPr>
        <p:spPr bwMode="auto">
          <a:xfrm flipH="1">
            <a:off x="2732045" y="3658101"/>
            <a:ext cx="1755273" cy="1755273"/>
          </a:xfrm>
          <a:prstGeom prst="rect">
            <a:avLst/>
          </a:pr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1" name="Line 22">
            <a:extLst>
              <a:ext uri="{FF2B5EF4-FFF2-40B4-BE49-F238E27FC236}">
                <a16:creationId xmlns:a16="http://schemas.microsoft.com/office/drawing/2014/main" id="{9691633D-B512-8043-BAAF-B9C7A20F71C8}"/>
              </a:ext>
            </a:extLst>
          </p:cNvPr>
          <p:cNvSpPr>
            <a:spLocks noChangeShapeType="1"/>
          </p:cNvSpPr>
          <p:nvPr/>
        </p:nvSpPr>
        <p:spPr bwMode="auto">
          <a:xfrm flipH="1">
            <a:off x="4282296"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2" name="Line 23">
            <a:extLst>
              <a:ext uri="{FF2B5EF4-FFF2-40B4-BE49-F238E27FC236}">
                <a16:creationId xmlns:a16="http://schemas.microsoft.com/office/drawing/2014/main" id="{B3944EE1-2629-1C40-A951-78615818D668}"/>
              </a:ext>
            </a:extLst>
          </p:cNvPr>
          <p:cNvSpPr>
            <a:spLocks noChangeShapeType="1"/>
          </p:cNvSpPr>
          <p:nvPr/>
        </p:nvSpPr>
        <p:spPr bwMode="auto">
          <a:xfrm flipH="1">
            <a:off x="4181427"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3" name="Line 24">
            <a:extLst>
              <a:ext uri="{FF2B5EF4-FFF2-40B4-BE49-F238E27FC236}">
                <a16:creationId xmlns:a16="http://schemas.microsoft.com/office/drawing/2014/main" id="{49938F5B-E4DD-AD4A-A713-4D99DEA43C50}"/>
              </a:ext>
            </a:extLst>
          </p:cNvPr>
          <p:cNvSpPr>
            <a:spLocks noChangeShapeType="1"/>
          </p:cNvSpPr>
          <p:nvPr/>
        </p:nvSpPr>
        <p:spPr bwMode="auto">
          <a:xfrm flipH="1">
            <a:off x="4078369"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4" name="Line 25">
            <a:extLst>
              <a:ext uri="{FF2B5EF4-FFF2-40B4-BE49-F238E27FC236}">
                <a16:creationId xmlns:a16="http://schemas.microsoft.com/office/drawing/2014/main" id="{9CE90CD1-11FD-ED49-900A-5530D0C81918}"/>
              </a:ext>
            </a:extLst>
          </p:cNvPr>
          <p:cNvSpPr>
            <a:spLocks noChangeShapeType="1"/>
          </p:cNvSpPr>
          <p:nvPr/>
        </p:nvSpPr>
        <p:spPr bwMode="auto">
          <a:xfrm flipH="1">
            <a:off x="3977507"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5" name="Line 26">
            <a:extLst>
              <a:ext uri="{FF2B5EF4-FFF2-40B4-BE49-F238E27FC236}">
                <a16:creationId xmlns:a16="http://schemas.microsoft.com/office/drawing/2014/main" id="{56B02D41-5BF1-8C40-88C3-386BC2BB9512}"/>
              </a:ext>
            </a:extLst>
          </p:cNvPr>
          <p:cNvSpPr>
            <a:spLocks noChangeShapeType="1"/>
          </p:cNvSpPr>
          <p:nvPr/>
        </p:nvSpPr>
        <p:spPr bwMode="auto">
          <a:xfrm flipH="1">
            <a:off x="3874449"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6" name="Line 27">
            <a:extLst>
              <a:ext uri="{FF2B5EF4-FFF2-40B4-BE49-F238E27FC236}">
                <a16:creationId xmlns:a16="http://schemas.microsoft.com/office/drawing/2014/main" id="{1B3AFD99-6C54-784D-A5D6-1A6156EB00C4}"/>
              </a:ext>
            </a:extLst>
          </p:cNvPr>
          <p:cNvSpPr>
            <a:spLocks noChangeShapeType="1"/>
          </p:cNvSpPr>
          <p:nvPr/>
        </p:nvSpPr>
        <p:spPr bwMode="auto">
          <a:xfrm flipH="1">
            <a:off x="3773580"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7" name="Line 28">
            <a:extLst>
              <a:ext uri="{FF2B5EF4-FFF2-40B4-BE49-F238E27FC236}">
                <a16:creationId xmlns:a16="http://schemas.microsoft.com/office/drawing/2014/main" id="{628BA23F-E9FB-F14E-BF09-D6395FA5BA6D}"/>
              </a:ext>
            </a:extLst>
          </p:cNvPr>
          <p:cNvSpPr>
            <a:spLocks noChangeShapeType="1"/>
          </p:cNvSpPr>
          <p:nvPr/>
        </p:nvSpPr>
        <p:spPr bwMode="auto">
          <a:xfrm flipH="1">
            <a:off x="3672717"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8" name="Line 29">
            <a:extLst>
              <a:ext uri="{FF2B5EF4-FFF2-40B4-BE49-F238E27FC236}">
                <a16:creationId xmlns:a16="http://schemas.microsoft.com/office/drawing/2014/main" id="{BD8A9C10-C344-8E49-AB14-96953ACACAF6}"/>
              </a:ext>
            </a:extLst>
          </p:cNvPr>
          <p:cNvSpPr>
            <a:spLocks noChangeShapeType="1"/>
          </p:cNvSpPr>
          <p:nvPr/>
        </p:nvSpPr>
        <p:spPr bwMode="auto">
          <a:xfrm flipH="1">
            <a:off x="3569660"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09" name="Line 30">
            <a:extLst>
              <a:ext uri="{FF2B5EF4-FFF2-40B4-BE49-F238E27FC236}">
                <a16:creationId xmlns:a16="http://schemas.microsoft.com/office/drawing/2014/main" id="{CC59F52D-8B59-EE45-9871-1E948293BB3E}"/>
              </a:ext>
            </a:extLst>
          </p:cNvPr>
          <p:cNvSpPr>
            <a:spLocks noChangeShapeType="1"/>
          </p:cNvSpPr>
          <p:nvPr/>
        </p:nvSpPr>
        <p:spPr bwMode="auto">
          <a:xfrm flipH="1">
            <a:off x="3468797"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0" name="Line 31">
            <a:extLst>
              <a:ext uri="{FF2B5EF4-FFF2-40B4-BE49-F238E27FC236}">
                <a16:creationId xmlns:a16="http://schemas.microsoft.com/office/drawing/2014/main" id="{B48A4C43-5E5D-3E4E-A34B-E0A2D3E6D14B}"/>
              </a:ext>
            </a:extLst>
          </p:cNvPr>
          <p:cNvSpPr>
            <a:spLocks noChangeShapeType="1"/>
          </p:cNvSpPr>
          <p:nvPr/>
        </p:nvSpPr>
        <p:spPr bwMode="auto">
          <a:xfrm flipH="1">
            <a:off x="3367928"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1" name="Line 32">
            <a:extLst>
              <a:ext uri="{FF2B5EF4-FFF2-40B4-BE49-F238E27FC236}">
                <a16:creationId xmlns:a16="http://schemas.microsoft.com/office/drawing/2014/main" id="{A99DABEF-0AC5-3A4D-818B-EE0C961DB123}"/>
              </a:ext>
            </a:extLst>
          </p:cNvPr>
          <p:cNvSpPr>
            <a:spLocks noChangeShapeType="1"/>
          </p:cNvSpPr>
          <p:nvPr/>
        </p:nvSpPr>
        <p:spPr bwMode="auto">
          <a:xfrm flipH="1">
            <a:off x="3264877"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2" name="Line 33">
            <a:extLst>
              <a:ext uri="{FF2B5EF4-FFF2-40B4-BE49-F238E27FC236}">
                <a16:creationId xmlns:a16="http://schemas.microsoft.com/office/drawing/2014/main" id="{F6FC8F5D-2D9C-034D-BA57-7FDB3E2D02D9}"/>
              </a:ext>
            </a:extLst>
          </p:cNvPr>
          <p:cNvSpPr>
            <a:spLocks noChangeShapeType="1"/>
          </p:cNvSpPr>
          <p:nvPr/>
        </p:nvSpPr>
        <p:spPr bwMode="auto">
          <a:xfrm flipH="1">
            <a:off x="3164008"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3" name="Line 34">
            <a:extLst>
              <a:ext uri="{FF2B5EF4-FFF2-40B4-BE49-F238E27FC236}">
                <a16:creationId xmlns:a16="http://schemas.microsoft.com/office/drawing/2014/main" id="{9732DAAB-E2D5-5341-A831-914967C9417B}"/>
              </a:ext>
            </a:extLst>
          </p:cNvPr>
          <p:cNvSpPr>
            <a:spLocks noChangeShapeType="1"/>
          </p:cNvSpPr>
          <p:nvPr/>
        </p:nvSpPr>
        <p:spPr bwMode="auto">
          <a:xfrm flipH="1">
            <a:off x="3060951"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4" name="Line 35">
            <a:extLst>
              <a:ext uri="{FF2B5EF4-FFF2-40B4-BE49-F238E27FC236}">
                <a16:creationId xmlns:a16="http://schemas.microsoft.com/office/drawing/2014/main" id="{EA5FCEBF-BC01-8C42-8594-4773AB546E0C}"/>
              </a:ext>
            </a:extLst>
          </p:cNvPr>
          <p:cNvSpPr>
            <a:spLocks noChangeShapeType="1"/>
          </p:cNvSpPr>
          <p:nvPr/>
        </p:nvSpPr>
        <p:spPr bwMode="auto">
          <a:xfrm flipH="1">
            <a:off x="2960088" y="3868606"/>
            <a:ext cx="0" cy="1259719"/>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5" name="Rectangle 36">
            <a:extLst>
              <a:ext uri="{FF2B5EF4-FFF2-40B4-BE49-F238E27FC236}">
                <a16:creationId xmlns:a16="http://schemas.microsoft.com/office/drawing/2014/main" id="{C81A87BC-DD33-0B48-9676-BDD102701FCF}"/>
              </a:ext>
            </a:extLst>
          </p:cNvPr>
          <p:cNvSpPr>
            <a:spLocks noChangeArrowheads="1"/>
          </p:cNvSpPr>
          <p:nvPr/>
        </p:nvSpPr>
        <p:spPr bwMode="auto">
          <a:xfrm flipH="1">
            <a:off x="4282297" y="2244897"/>
            <a:ext cx="199537" cy="1156655"/>
          </a:xfrm>
          <a:prstGeom prst="rect">
            <a:avLst/>
          </a:pr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6" name="Rectangle 37">
            <a:extLst>
              <a:ext uri="{FF2B5EF4-FFF2-40B4-BE49-F238E27FC236}">
                <a16:creationId xmlns:a16="http://schemas.microsoft.com/office/drawing/2014/main" id="{A4D5D3B9-4945-3D44-AC23-1A2E7B987C0A}"/>
              </a:ext>
            </a:extLst>
          </p:cNvPr>
          <p:cNvSpPr>
            <a:spLocks noChangeArrowheads="1"/>
          </p:cNvSpPr>
          <p:nvPr/>
        </p:nvSpPr>
        <p:spPr bwMode="auto">
          <a:xfrm flipH="1">
            <a:off x="3769198" y="2244897"/>
            <a:ext cx="199537" cy="1156655"/>
          </a:xfrm>
          <a:prstGeom prst="rect">
            <a:avLst/>
          </a:pr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7" name="Rectangle 38">
            <a:extLst>
              <a:ext uri="{FF2B5EF4-FFF2-40B4-BE49-F238E27FC236}">
                <a16:creationId xmlns:a16="http://schemas.microsoft.com/office/drawing/2014/main" id="{CB29B079-F03F-B342-98DD-6D89538974D6}"/>
              </a:ext>
            </a:extLst>
          </p:cNvPr>
          <p:cNvSpPr>
            <a:spLocks noChangeArrowheads="1"/>
          </p:cNvSpPr>
          <p:nvPr/>
        </p:nvSpPr>
        <p:spPr bwMode="auto">
          <a:xfrm flipH="1">
            <a:off x="3256105" y="2244897"/>
            <a:ext cx="199537" cy="1156655"/>
          </a:xfrm>
          <a:prstGeom prst="rect">
            <a:avLst/>
          </a:pr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8" name="Rectangle 39">
            <a:extLst>
              <a:ext uri="{FF2B5EF4-FFF2-40B4-BE49-F238E27FC236}">
                <a16:creationId xmlns:a16="http://schemas.microsoft.com/office/drawing/2014/main" id="{905997E0-1BE6-2248-B391-3CDCBAC69345}"/>
              </a:ext>
            </a:extLst>
          </p:cNvPr>
          <p:cNvSpPr>
            <a:spLocks noChangeArrowheads="1"/>
          </p:cNvSpPr>
          <p:nvPr/>
        </p:nvSpPr>
        <p:spPr bwMode="auto">
          <a:xfrm flipH="1">
            <a:off x="2737529" y="2244897"/>
            <a:ext cx="199537" cy="1156655"/>
          </a:xfrm>
          <a:prstGeom prst="rect">
            <a:avLst/>
          </a:prstGeom>
          <a:solidFill>
            <a:schemeClr val="bg1"/>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19" name="Rectangle 40">
            <a:extLst>
              <a:ext uri="{FF2B5EF4-FFF2-40B4-BE49-F238E27FC236}">
                <a16:creationId xmlns:a16="http://schemas.microsoft.com/office/drawing/2014/main" id="{8FA4BC63-5D95-5247-A434-7116697E75C9}"/>
              </a:ext>
            </a:extLst>
          </p:cNvPr>
          <p:cNvSpPr>
            <a:spLocks noChangeArrowheads="1"/>
          </p:cNvSpPr>
          <p:nvPr/>
        </p:nvSpPr>
        <p:spPr bwMode="auto">
          <a:xfrm flipH="1">
            <a:off x="4116743" y="2877498"/>
            <a:ext cx="530639" cy="239004"/>
          </a:xfrm>
          <a:prstGeom prst="rect">
            <a:avLst/>
          </a:prstGeom>
          <a:solidFill>
            <a:srgbClr val="191919"/>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0" name="Rectangle 41">
            <a:extLst>
              <a:ext uri="{FF2B5EF4-FFF2-40B4-BE49-F238E27FC236}">
                <a16:creationId xmlns:a16="http://schemas.microsoft.com/office/drawing/2014/main" id="{23DF6667-E1C6-664C-AF6D-833B6A64177D}"/>
              </a:ext>
            </a:extLst>
          </p:cNvPr>
          <p:cNvSpPr>
            <a:spLocks noChangeArrowheads="1"/>
          </p:cNvSpPr>
          <p:nvPr/>
        </p:nvSpPr>
        <p:spPr bwMode="auto">
          <a:xfrm flipH="1">
            <a:off x="3603650" y="2471846"/>
            <a:ext cx="530639" cy="240105"/>
          </a:xfrm>
          <a:prstGeom prst="rect">
            <a:avLst/>
          </a:prstGeom>
          <a:solidFill>
            <a:srgbClr val="191919"/>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1" name="Rectangle 42">
            <a:extLst>
              <a:ext uri="{FF2B5EF4-FFF2-40B4-BE49-F238E27FC236}">
                <a16:creationId xmlns:a16="http://schemas.microsoft.com/office/drawing/2014/main" id="{00472A8B-C745-8F49-9CE1-EB4968B35A41}"/>
              </a:ext>
            </a:extLst>
          </p:cNvPr>
          <p:cNvSpPr>
            <a:spLocks noChangeArrowheads="1"/>
          </p:cNvSpPr>
          <p:nvPr/>
        </p:nvSpPr>
        <p:spPr bwMode="auto">
          <a:xfrm flipH="1">
            <a:off x="3060951" y="3034279"/>
            <a:ext cx="530639" cy="239004"/>
          </a:xfrm>
          <a:prstGeom prst="rect">
            <a:avLst/>
          </a:prstGeom>
          <a:solidFill>
            <a:srgbClr val="191919"/>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2" name="Rectangle 43">
            <a:extLst>
              <a:ext uri="{FF2B5EF4-FFF2-40B4-BE49-F238E27FC236}">
                <a16:creationId xmlns:a16="http://schemas.microsoft.com/office/drawing/2014/main" id="{EE50A0D6-72EF-AC42-A40C-D06E466F10B4}"/>
              </a:ext>
            </a:extLst>
          </p:cNvPr>
          <p:cNvSpPr>
            <a:spLocks noChangeArrowheads="1"/>
          </p:cNvSpPr>
          <p:nvPr/>
        </p:nvSpPr>
        <p:spPr bwMode="auto">
          <a:xfrm flipH="1">
            <a:off x="2573068" y="2703171"/>
            <a:ext cx="529544" cy="239004"/>
          </a:xfrm>
          <a:prstGeom prst="rect">
            <a:avLst/>
          </a:prstGeom>
          <a:solidFill>
            <a:srgbClr val="191919"/>
          </a:solidFill>
          <a:ln w="12700" cap="flat">
            <a:solidFill>
              <a:schemeClr val="tx1"/>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a:latin typeface="Arial" panose="020B0604020202020204" pitchFamily="34" charset="0"/>
              <a:cs typeface="Arial" panose="020B0604020202020204" pitchFamily="34" charset="0"/>
            </a:endParaRPr>
          </a:p>
        </p:txBody>
      </p:sp>
      <p:sp>
        <p:nvSpPr>
          <p:cNvPr id="125" name="Content Placeholder 5">
            <a:extLst>
              <a:ext uri="{FF2B5EF4-FFF2-40B4-BE49-F238E27FC236}">
                <a16:creationId xmlns:a16="http://schemas.microsoft.com/office/drawing/2014/main" id="{9F77F92D-BC6B-8841-A573-8BFDFEFC0454}"/>
              </a:ext>
            </a:extLst>
          </p:cNvPr>
          <p:cNvSpPr txBox="1">
            <a:spLocks/>
          </p:cNvSpPr>
          <p:nvPr/>
        </p:nvSpPr>
        <p:spPr>
          <a:xfrm>
            <a:off x="359691" y="212843"/>
            <a:ext cx="11170723" cy="58477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defTabSz="609570"/>
            <a:r>
              <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Kubernetes Upgrades</a:t>
            </a:r>
          </a:p>
        </p:txBody>
      </p:sp>
    </p:spTree>
    <p:extLst>
      <p:ext uri="{BB962C8B-B14F-4D97-AF65-F5344CB8AC3E}">
        <p14:creationId xmlns:p14="http://schemas.microsoft.com/office/powerpoint/2010/main" val="297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4000" decel="62000" fill="hold" nodeType="afterEffect">
                                  <p:stCondLst>
                                    <p:cond delay="0"/>
                                  </p:stCondLst>
                                  <p:childTnLst>
                                    <p:animRot by="21600000">
                                      <p:cBhvr>
                                        <p:cTn id="6" dur="4200" fill="hold"/>
                                        <p:tgtEl>
                                          <p:spTgt spid="92"/>
                                        </p:tgtEl>
                                        <p:attrNameLst>
                                          <p:attrName>r</p:attrName>
                                        </p:attrNameLst>
                                      </p:cBhvr>
                                    </p:animRot>
                                  </p:childTnLst>
                                </p:cTn>
                              </p:par>
                              <p:par>
                                <p:cTn id="7" presetID="8" presetClass="emph" presetSubtype="0" accel="34000" decel="62000" fill="hold" nodeType="withEffect">
                                  <p:stCondLst>
                                    <p:cond delay="0"/>
                                  </p:stCondLst>
                                  <p:childTnLst>
                                    <p:animRot by="21600000">
                                      <p:cBhvr>
                                        <p:cTn id="8" dur="4200" fill="hold"/>
                                        <p:tgtEl>
                                          <p:spTgt spid="95"/>
                                        </p:tgtEl>
                                        <p:attrNameLst>
                                          <p:attrName>r</p:attrName>
                                        </p:attrNameLst>
                                      </p:cBhvr>
                                    </p:animRot>
                                  </p:childTnLst>
                                </p:cTn>
                              </p:par>
                              <p:par>
                                <p:cTn id="9" presetID="8" presetClass="emph" presetSubtype="0" accel="34000" decel="62000" fill="hold" nodeType="withEffect">
                                  <p:stCondLst>
                                    <p:cond delay="0"/>
                                  </p:stCondLst>
                                  <p:childTnLst>
                                    <p:animRot by="21600000">
                                      <p:cBhvr>
                                        <p:cTn id="10" dur="4200" fill="hold"/>
                                        <p:tgtEl>
                                          <p:spTgt spid="89"/>
                                        </p:tgtEl>
                                        <p:attrNameLst>
                                          <p:attrName>r</p:attrName>
                                        </p:attrNameLst>
                                      </p:cBhvr>
                                    </p:animRot>
                                  </p:childTnLst>
                                </p:cTn>
                              </p:par>
                              <p:par>
                                <p:cTn id="11" presetID="8" presetClass="emph" presetSubtype="0" accel="34000" decel="62000" fill="hold" grpId="0" nodeType="withEffect">
                                  <p:stCondLst>
                                    <p:cond delay="0"/>
                                  </p:stCondLst>
                                  <p:childTnLst>
                                    <p:animRot by="21600000">
                                      <p:cBhvr>
                                        <p:cTn id="12" dur="4200" fill="hold"/>
                                        <p:tgtEl>
                                          <p:spTgt spid="78"/>
                                        </p:tgtEl>
                                        <p:attrNameLst>
                                          <p:attrName>r</p:attrName>
                                        </p:attrNameLst>
                                      </p:cBhvr>
                                    </p:animRot>
                                  </p:childTnLst>
                                </p:cTn>
                              </p:par>
                              <p:par>
                                <p:cTn id="13" presetID="8" presetClass="emph" presetSubtype="0" accel="34000" decel="62000" fill="hold" nodeType="withEffect">
                                  <p:stCondLst>
                                    <p:cond delay="0"/>
                                  </p:stCondLst>
                                  <p:childTnLst>
                                    <p:animRot by="21600000">
                                      <p:cBhvr>
                                        <p:cTn id="14" dur="4200" fill="hold"/>
                                        <p:tgtEl>
                                          <p:spTgt spid="85"/>
                                        </p:tgtEl>
                                        <p:attrNameLst>
                                          <p:attrName>r</p:attrName>
                                        </p:attrNameLst>
                                      </p:cBhvr>
                                    </p:animRot>
                                  </p:childTnLst>
                                </p:cTn>
                              </p:par>
                              <p:par>
                                <p:cTn id="15" presetID="8" presetClass="emph" presetSubtype="0" accel="34000" decel="62000" fill="hold" nodeType="withEffect">
                                  <p:stCondLst>
                                    <p:cond delay="0"/>
                                  </p:stCondLst>
                                  <p:childTnLst>
                                    <p:animRot by="21600000">
                                      <p:cBhvr>
                                        <p:cTn id="16" dur="4200" fill="hold"/>
                                        <p:tgtEl>
                                          <p:spTgt spid="82"/>
                                        </p:tgtEl>
                                        <p:attrNameLst>
                                          <p:attrName>r</p:attrName>
                                        </p:attrNameLst>
                                      </p:cBhvr>
                                    </p:animRot>
                                  </p:childTnLst>
                                </p:cTn>
                              </p:par>
                              <p:par>
                                <p:cTn id="17" presetID="8" presetClass="emph" presetSubtype="0" accel="34000" decel="62000" fill="hold" nodeType="withEffect">
                                  <p:stCondLst>
                                    <p:cond delay="0"/>
                                  </p:stCondLst>
                                  <p:childTnLst>
                                    <p:animRot by="21600000">
                                      <p:cBhvr>
                                        <p:cTn id="18" dur="4200" fill="hold"/>
                                        <p:tgtEl>
                                          <p:spTgt spid="79"/>
                                        </p:tgtEl>
                                        <p:attrNameLst>
                                          <p:attrName>r</p:attrName>
                                        </p:attrNameLst>
                                      </p:cBhvr>
                                    </p:animRot>
                                  </p:childTnLst>
                                </p:cTn>
                              </p:par>
                              <p:par>
                                <p:cTn id="19" presetID="42" presetClass="path" presetSubtype="0" accel="19000" decel="81000" fill="hold" grpId="0" nodeType="withEffect">
                                  <p:stCondLst>
                                    <p:cond delay="0"/>
                                  </p:stCondLst>
                                  <p:childTnLst>
                                    <p:animMotion origin="layout" path="M -2.5E-6 2.46914E-7 L -2.5E-6 0.05339 " pathEditMode="relative" rAng="0" ptsTypes="AA">
                                      <p:cBhvr>
                                        <p:cTn id="20" dur="4200" fill="hold"/>
                                        <p:tgtEl>
                                          <p:spTgt spid="122"/>
                                        </p:tgtEl>
                                        <p:attrNameLst>
                                          <p:attrName>ppt_x</p:attrName>
                                          <p:attrName>ppt_y</p:attrName>
                                        </p:attrNameLst>
                                      </p:cBhvr>
                                      <p:rCtr x="0" y="2654"/>
                                    </p:animMotion>
                                  </p:childTnLst>
                                </p:cTn>
                              </p:par>
                              <p:par>
                                <p:cTn id="21" presetID="42" presetClass="path" presetSubtype="0" accel="19000" decel="81000" fill="hold" grpId="0" nodeType="withEffect">
                                  <p:stCondLst>
                                    <p:cond delay="0"/>
                                  </p:stCondLst>
                                  <p:childTnLst>
                                    <p:animMotion origin="layout" path="M -3.05556E-6 3.45679E-6 L -3.05556E-6 -0.08642 " pathEditMode="relative" rAng="0" ptsTypes="AA">
                                      <p:cBhvr>
                                        <p:cTn id="22" dur="4200" fill="hold"/>
                                        <p:tgtEl>
                                          <p:spTgt spid="121"/>
                                        </p:tgtEl>
                                        <p:attrNameLst>
                                          <p:attrName>ppt_x</p:attrName>
                                          <p:attrName>ppt_y</p:attrName>
                                        </p:attrNameLst>
                                      </p:cBhvr>
                                      <p:rCtr x="0" y="-4321"/>
                                    </p:animMotion>
                                  </p:childTnLst>
                                </p:cTn>
                              </p:par>
                              <p:par>
                                <p:cTn id="23" presetID="42" presetClass="path" presetSubtype="0" accel="19000" decel="81000" fill="hold" grpId="0" nodeType="withEffect">
                                  <p:stCondLst>
                                    <p:cond delay="0"/>
                                  </p:stCondLst>
                                  <p:childTnLst>
                                    <p:animMotion origin="layout" path="M -1.11111E-6 2.22222E-6 L -1.11111E-6 0.0966 " pathEditMode="relative" rAng="0" ptsTypes="AA">
                                      <p:cBhvr>
                                        <p:cTn id="24" dur="4200" fill="hold"/>
                                        <p:tgtEl>
                                          <p:spTgt spid="120"/>
                                        </p:tgtEl>
                                        <p:attrNameLst>
                                          <p:attrName>ppt_x</p:attrName>
                                          <p:attrName>ppt_y</p:attrName>
                                        </p:attrNameLst>
                                      </p:cBhvr>
                                      <p:rCtr x="0" y="4815"/>
                                    </p:animMotion>
                                  </p:childTnLst>
                                </p:cTn>
                              </p:par>
                              <p:par>
                                <p:cTn id="25" presetID="42" presetClass="path" presetSubtype="0" accel="19000" decel="81000" fill="hold" grpId="0" nodeType="withEffect">
                                  <p:stCondLst>
                                    <p:cond delay="0"/>
                                  </p:stCondLst>
                                  <p:childTnLst>
                                    <p:animMotion origin="layout" path="M 5E-6 1.60494E-6 L 5E-6 -0.07624 " pathEditMode="relative" rAng="0" ptsTypes="AA">
                                      <p:cBhvr>
                                        <p:cTn id="26" dur="4200" fill="hold"/>
                                        <p:tgtEl>
                                          <p:spTgt spid="119"/>
                                        </p:tgtEl>
                                        <p:attrNameLst>
                                          <p:attrName>ppt_x</p:attrName>
                                          <p:attrName>ppt_y</p:attrName>
                                        </p:attrNameLst>
                                      </p:cBhvr>
                                      <p:rCtr x="0" y="-3827"/>
                                    </p:animMotion>
                                  </p:childTnLst>
                                </p:cTn>
                              </p:par>
                              <p:par>
                                <p:cTn id="27" presetID="53" presetClass="entr" presetSubtype="16" fill="hold" grpId="0" nodeType="with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250" fill="hold"/>
                                        <p:tgtEl>
                                          <p:spTgt spid="72"/>
                                        </p:tgtEl>
                                        <p:attrNameLst>
                                          <p:attrName>ppt_w</p:attrName>
                                        </p:attrNameLst>
                                      </p:cBhvr>
                                      <p:tavLst>
                                        <p:tav tm="0">
                                          <p:val>
                                            <p:fltVal val="0"/>
                                          </p:val>
                                        </p:tav>
                                        <p:tav tm="100000">
                                          <p:val>
                                            <p:strVal val="#ppt_w"/>
                                          </p:val>
                                        </p:tav>
                                      </p:tavLst>
                                    </p:anim>
                                    <p:anim calcmode="lin" valueType="num">
                                      <p:cBhvr>
                                        <p:cTn id="30" dur="250" fill="hold"/>
                                        <p:tgtEl>
                                          <p:spTgt spid="72"/>
                                        </p:tgtEl>
                                        <p:attrNameLst>
                                          <p:attrName>ppt_h</p:attrName>
                                        </p:attrNameLst>
                                      </p:cBhvr>
                                      <p:tavLst>
                                        <p:tav tm="0">
                                          <p:val>
                                            <p:fltVal val="0"/>
                                          </p:val>
                                        </p:tav>
                                        <p:tav tm="100000">
                                          <p:val>
                                            <p:strVal val="#ppt_h"/>
                                          </p:val>
                                        </p:tav>
                                      </p:tavLst>
                                    </p:anim>
                                    <p:animEffect transition="in" filter="fade">
                                      <p:cBhvr>
                                        <p:cTn id="31" dur="250"/>
                                        <p:tgtEl>
                                          <p:spTgt spid="72"/>
                                        </p:tgtEl>
                                      </p:cBhvr>
                                    </p:animEffect>
                                  </p:childTnLst>
                                </p:cTn>
                              </p:par>
                              <p:par>
                                <p:cTn id="32" presetID="63" presetClass="path" presetSubtype="0" accel="50000" decel="50000" fill="hold" grpId="1" nodeType="withEffect">
                                  <p:stCondLst>
                                    <p:cond delay="0"/>
                                  </p:stCondLst>
                                  <p:childTnLst>
                                    <p:animMotion origin="layout" path="M -0.48056 -0.00463 L -0.30104 -0.00278 " pathEditMode="relative" rAng="0" ptsTypes="AA">
                                      <p:cBhvr>
                                        <p:cTn id="33" dur="750" fill="hold"/>
                                        <p:tgtEl>
                                          <p:spTgt spid="72"/>
                                        </p:tgtEl>
                                        <p:attrNameLst>
                                          <p:attrName>ppt_x</p:attrName>
                                          <p:attrName>ppt_y</p:attrName>
                                        </p:attrNameLst>
                                      </p:cBhvr>
                                      <p:rCtr x="8976" y="93"/>
                                    </p:animMotion>
                                  </p:childTnLst>
                                </p:cTn>
                              </p:par>
                              <p:par>
                                <p:cTn id="34" presetID="53" presetClass="entr" presetSubtype="16" fill="hold" grpId="0" nodeType="withEffect">
                                  <p:stCondLst>
                                    <p:cond delay="750"/>
                                  </p:stCondLst>
                                  <p:childTnLst>
                                    <p:set>
                                      <p:cBhvr>
                                        <p:cTn id="35" dur="1" fill="hold">
                                          <p:stCondLst>
                                            <p:cond delay="0"/>
                                          </p:stCondLst>
                                        </p:cTn>
                                        <p:tgtEl>
                                          <p:spTgt spid="67"/>
                                        </p:tgtEl>
                                        <p:attrNameLst>
                                          <p:attrName>style.visibility</p:attrName>
                                        </p:attrNameLst>
                                      </p:cBhvr>
                                      <p:to>
                                        <p:strVal val="visible"/>
                                      </p:to>
                                    </p:set>
                                    <p:anim calcmode="lin" valueType="num">
                                      <p:cBhvr>
                                        <p:cTn id="36" dur="250" fill="hold"/>
                                        <p:tgtEl>
                                          <p:spTgt spid="67"/>
                                        </p:tgtEl>
                                        <p:attrNameLst>
                                          <p:attrName>ppt_w</p:attrName>
                                        </p:attrNameLst>
                                      </p:cBhvr>
                                      <p:tavLst>
                                        <p:tav tm="0">
                                          <p:val>
                                            <p:fltVal val="0"/>
                                          </p:val>
                                        </p:tav>
                                        <p:tav tm="100000">
                                          <p:val>
                                            <p:strVal val="#ppt_w"/>
                                          </p:val>
                                        </p:tav>
                                      </p:tavLst>
                                    </p:anim>
                                    <p:anim calcmode="lin" valueType="num">
                                      <p:cBhvr>
                                        <p:cTn id="37" dur="250" fill="hold"/>
                                        <p:tgtEl>
                                          <p:spTgt spid="67"/>
                                        </p:tgtEl>
                                        <p:attrNameLst>
                                          <p:attrName>ppt_h</p:attrName>
                                        </p:attrNameLst>
                                      </p:cBhvr>
                                      <p:tavLst>
                                        <p:tav tm="0">
                                          <p:val>
                                            <p:fltVal val="0"/>
                                          </p:val>
                                        </p:tav>
                                        <p:tav tm="100000">
                                          <p:val>
                                            <p:strVal val="#ppt_h"/>
                                          </p:val>
                                        </p:tav>
                                      </p:tavLst>
                                    </p:anim>
                                    <p:animEffect transition="in" filter="fade">
                                      <p:cBhvr>
                                        <p:cTn id="38" dur="250"/>
                                        <p:tgtEl>
                                          <p:spTgt spid="67"/>
                                        </p:tgtEl>
                                      </p:cBhvr>
                                    </p:animEffect>
                                  </p:childTnLst>
                                </p:cTn>
                              </p:par>
                              <p:par>
                                <p:cTn id="39" presetID="63" presetClass="path" presetSubtype="0" accel="50000" decel="50000" fill="hold" grpId="1" nodeType="withEffect">
                                  <p:stCondLst>
                                    <p:cond delay="750"/>
                                  </p:stCondLst>
                                  <p:childTnLst>
                                    <p:animMotion origin="layout" path="M -0.44948 -0.00124 L -0.22864 4.93827E-7 " pathEditMode="relative" rAng="0" ptsTypes="AA">
                                      <p:cBhvr>
                                        <p:cTn id="40" dur="750" fill="hold"/>
                                        <p:tgtEl>
                                          <p:spTgt spid="67"/>
                                        </p:tgtEl>
                                        <p:attrNameLst>
                                          <p:attrName>ppt_x</p:attrName>
                                          <p:attrName>ppt_y</p:attrName>
                                        </p:attrNameLst>
                                      </p:cBhvr>
                                      <p:rCtr x="11042" y="62"/>
                                    </p:animMotion>
                                  </p:childTnLst>
                                </p:cTn>
                              </p:par>
                              <p:par>
                                <p:cTn id="41" presetID="63" presetClass="path" presetSubtype="0" accel="50000" decel="50000" fill="hold" grpId="2" nodeType="withEffect">
                                  <p:stCondLst>
                                    <p:cond delay="750"/>
                                  </p:stCondLst>
                                  <p:childTnLst>
                                    <p:animMotion origin="layout" path="M -0.30104 -0.00278 L -0.21719 -0.00092 " pathEditMode="relative" rAng="0" ptsTypes="AA">
                                      <p:cBhvr>
                                        <p:cTn id="42" dur="750" fill="hold"/>
                                        <p:tgtEl>
                                          <p:spTgt spid="72"/>
                                        </p:tgtEl>
                                        <p:attrNameLst>
                                          <p:attrName>ppt_x</p:attrName>
                                          <p:attrName>ppt_y</p:attrName>
                                        </p:attrNameLst>
                                      </p:cBhvr>
                                      <p:rCtr x="4184" y="93"/>
                                    </p:animMotion>
                                  </p:childTnLst>
                                </p:cTn>
                              </p:par>
                              <p:par>
                                <p:cTn id="43" presetID="53" presetClass="entr" presetSubtype="16" fill="hold" grpId="0" nodeType="withEffect">
                                  <p:stCondLst>
                                    <p:cond delay="1500"/>
                                  </p:stCondLst>
                                  <p:childTnLst>
                                    <p:set>
                                      <p:cBhvr>
                                        <p:cTn id="44" dur="1" fill="hold">
                                          <p:stCondLst>
                                            <p:cond delay="0"/>
                                          </p:stCondLst>
                                        </p:cTn>
                                        <p:tgtEl>
                                          <p:spTgt spid="68"/>
                                        </p:tgtEl>
                                        <p:attrNameLst>
                                          <p:attrName>style.visibility</p:attrName>
                                        </p:attrNameLst>
                                      </p:cBhvr>
                                      <p:to>
                                        <p:strVal val="visible"/>
                                      </p:to>
                                    </p:set>
                                    <p:anim calcmode="lin" valueType="num">
                                      <p:cBhvr>
                                        <p:cTn id="45" dur="250" fill="hold"/>
                                        <p:tgtEl>
                                          <p:spTgt spid="68"/>
                                        </p:tgtEl>
                                        <p:attrNameLst>
                                          <p:attrName>ppt_w</p:attrName>
                                        </p:attrNameLst>
                                      </p:cBhvr>
                                      <p:tavLst>
                                        <p:tav tm="0">
                                          <p:val>
                                            <p:fltVal val="0"/>
                                          </p:val>
                                        </p:tav>
                                        <p:tav tm="100000">
                                          <p:val>
                                            <p:strVal val="#ppt_w"/>
                                          </p:val>
                                        </p:tav>
                                      </p:tavLst>
                                    </p:anim>
                                    <p:anim calcmode="lin" valueType="num">
                                      <p:cBhvr>
                                        <p:cTn id="46" dur="250" fill="hold"/>
                                        <p:tgtEl>
                                          <p:spTgt spid="68"/>
                                        </p:tgtEl>
                                        <p:attrNameLst>
                                          <p:attrName>ppt_h</p:attrName>
                                        </p:attrNameLst>
                                      </p:cBhvr>
                                      <p:tavLst>
                                        <p:tav tm="0">
                                          <p:val>
                                            <p:fltVal val="0"/>
                                          </p:val>
                                        </p:tav>
                                        <p:tav tm="100000">
                                          <p:val>
                                            <p:strVal val="#ppt_h"/>
                                          </p:val>
                                        </p:tav>
                                      </p:tavLst>
                                    </p:anim>
                                    <p:animEffect transition="in" filter="fade">
                                      <p:cBhvr>
                                        <p:cTn id="47" dur="250"/>
                                        <p:tgtEl>
                                          <p:spTgt spid="68"/>
                                        </p:tgtEl>
                                      </p:cBhvr>
                                    </p:animEffect>
                                  </p:childTnLst>
                                </p:cTn>
                              </p:par>
                              <p:par>
                                <p:cTn id="48" presetID="63" presetClass="path" presetSubtype="0" accel="50000" decel="50000" fill="hold" grpId="1" nodeType="withEffect">
                                  <p:stCondLst>
                                    <p:cond delay="1500"/>
                                  </p:stCondLst>
                                  <p:childTnLst>
                                    <p:animMotion origin="layout" path="M -0.38594 0.00031 L -0.15886 4.93827E-7 " pathEditMode="relative" rAng="0" ptsTypes="AA">
                                      <p:cBhvr>
                                        <p:cTn id="49" dur="750" fill="hold"/>
                                        <p:tgtEl>
                                          <p:spTgt spid="68"/>
                                        </p:tgtEl>
                                        <p:attrNameLst>
                                          <p:attrName>ppt_x</p:attrName>
                                          <p:attrName>ppt_y</p:attrName>
                                        </p:attrNameLst>
                                      </p:cBhvr>
                                      <p:rCtr x="11354" y="-31"/>
                                    </p:animMotion>
                                  </p:childTnLst>
                                </p:cTn>
                              </p:par>
                              <p:par>
                                <p:cTn id="50" presetID="63" presetClass="path" presetSubtype="0" accel="50000" decel="50000" fill="hold" grpId="3" nodeType="withEffect">
                                  <p:stCondLst>
                                    <p:cond delay="1500"/>
                                  </p:stCondLst>
                                  <p:childTnLst>
                                    <p:animMotion origin="layout" path="M -0.21719 -0.00092 L -0.14271 -0.00123 " pathEditMode="relative" rAng="0" ptsTypes="AA">
                                      <p:cBhvr>
                                        <p:cTn id="51" dur="750" fill="hold"/>
                                        <p:tgtEl>
                                          <p:spTgt spid="72"/>
                                        </p:tgtEl>
                                        <p:attrNameLst>
                                          <p:attrName>ppt_x</p:attrName>
                                          <p:attrName>ppt_y</p:attrName>
                                        </p:attrNameLst>
                                      </p:cBhvr>
                                      <p:rCtr x="3715" y="-31"/>
                                    </p:animMotion>
                                  </p:childTnLst>
                                </p:cTn>
                              </p:par>
                              <p:par>
                                <p:cTn id="52" presetID="63" presetClass="path" presetSubtype="0" accel="50000" decel="50000" fill="hold" grpId="2" nodeType="withEffect">
                                  <p:stCondLst>
                                    <p:cond delay="1500"/>
                                  </p:stCondLst>
                                  <p:childTnLst>
                                    <p:animMotion origin="layout" path="M -0.22864 4.93827E-7 L -0.14184 0.00031 " pathEditMode="relative" rAng="0" ptsTypes="AA">
                                      <p:cBhvr>
                                        <p:cTn id="53" dur="750" fill="hold"/>
                                        <p:tgtEl>
                                          <p:spTgt spid="67"/>
                                        </p:tgtEl>
                                        <p:attrNameLst>
                                          <p:attrName>ppt_x</p:attrName>
                                          <p:attrName>ppt_y</p:attrName>
                                        </p:attrNameLst>
                                      </p:cBhvr>
                                      <p:rCtr x="4340" y="0"/>
                                    </p:animMotion>
                                  </p:childTnLst>
                                </p:cTn>
                              </p:par>
                              <p:par>
                                <p:cTn id="54" presetID="53" presetClass="entr" presetSubtype="16" fill="hold" grpId="0" nodeType="withEffect">
                                  <p:stCondLst>
                                    <p:cond delay="2250"/>
                                  </p:stCondLst>
                                  <p:childTnLst>
                                    <p:set>
                                      <p:cBhvr>
                                        <p:cTn id="55" dur="1" fill="hold">
                                          <p:stCondLst>
                                            <p:cond delay="0"/>
                                          </p:stCondLst>
                                        </p:cTn>
                                        <p:tgtEl>
                                          <p:spTgt spid="98"/>
                                        </p:tgtEl>
                                        <p:attrNameLst>
                                          <p:attrName>style.visibility</p:attrName>
                                        </p:attrNameLst>
                                      </p:cBhvr>
                                      <p:to>
                                        <p:strVal val="visible"/>
                                      </p:to>
                                    </p:set>
                                    <p:anim calcmode="lin" valueType="num">
                                      <p:cBhvr>
                                        <p:cTn id="56" dur="250" fill="hold"/>
                                        <p:tgtEl>
                                          <p:spTgt spid="98"/>
                                        </p:tgtEl>
                                        <p:attrNameLst>
                                          <p:attrName>ppt_w</p:attrName>
                                        </p:attrNameLst>
                                      </p:cBhvr>
                                      <p:tavLst>
                                        <p:tav tm="0">
                                          <p:val>
                                            <p:fltVal val="0"/>
                                          </p:val>
                                        </p:tav>
                                        <p:tav tm="100000">
                                          <p:val>
                                            <p:strVal val="#ppt_w"/>
                                          </p:val>
                                        </p:tav>
                                      </p:tavLst>
                                    </p:anim>
                                    <p:anim calcmode="lin" valueType="num">
                                      <p:cBhvr>
                                        <p:cTn id="57" dur="250" fill="hold"/>
                                        <p:tgtEl>
                                          <p:spTgt spid="98"/>
                                        </p:tgtEl>
                                        <p:attrNameLst>
                                          <p:attrName>ppt_h</p:attrName>
                                        </p:attrNameLst>
                                      </p:cBhvr>
                                      <p:tavLst>
                                        <p:tav tm="0">
                                          <p:val>
                                            <p:fltVal val="0"/>
                                          </p:val>
                                        </p:tav>
                                        <p:tav tm="100000">
                                          <p:val>
                                            <p:strVal val="#ppt_h"/>
                                          </p:val>
                                        </p:tav>
                                      </p:tavLst>
                                    </p:anim>
                                    <p:animEffect transition="in" filter="fade">
                                      <p:cBhvr>
                                        <p:cTn id="58" dur="250"/>
                                        <p:tgtEl>
                                          <p:spTgt spid="98"/>
                                        </p:tgtEl>
                                      </p:cBhvr>
                                    </p:animEffect>
                                  </p:childTnLst>
                                </p:cTn>
                              </p:par>
                              <p:par>
                                <p:cTn id="59" presetID="63" presetClass="path" presetSubtype="0" accel="50000" decel="50000" fill="hold" grpId="1" nodeType="withEffect">
                                  <p:stCondLst>
                                    <p:cond delay="2250"/>
                                  </p:stCondLst>
                                  <p:childTnLst>
                                    <p:animMotion origin="layout" path="M -0.31215 -0.00062 L -0.08385 -0.00093 " pathEditMode="relative" rAng="0" ptsTypes="AA">
                                      <p:cBhvr>
                                        <p:cTn id="60" dur="750" fill="hold"/>
                                        <p:tgtEl>
                                          <p:spTgt spid="98"/>
                                        </p:tgtEl>
                                        <p:attrNameLst>
                                          <p:attrName>ppt_x</p:attrName>
                                          <p:attrName>ppt_y</p:attrName>
                                        </p:attrNameLst>
                                      </p:cBhvr>
                                      <p:rCtr x="11406" y="-31"/>
                                    </p:animMotion>
                                  </p:childTnLst>
                                </p:cTn>
                              </p:par>
                              <p:par>
                                <p:cTn id="61" presetID="63" presetClass="path" presetSubtype="0" accel="50000" decel="50000" fill="hold" grpId="4" nodeType="withEffect">
                                  <p:stCondLst>
                                    <p:cond delay="2250"/>
                                  </p:stCondLst>
                                  <p:childTnLst>
                                    <p:animMotion origin="layout" path="M -0.14271 -0.00123 L -0.07136 -0.00123 " pathEditMode="relative" rAng="0" ptsTypes="AA">
                                      <p:cBhvr>
                                        <p:cTn id="62" dur="750" fill="hold"/>
                                        <p:tgtEl>
                                          <p:spTgt spid="72"/>
                                        </p:tgtEl>
                                        <p:attrNameLst>
                                          <p:attrName>ppt_x</p:attrName>
                                          <p:attrName>ppt_y</p:attrName>
                                        </p:attrNameLst>
                                      </p:cBhvr>
                                      <p:rCtr x="3559" y="0"/>
                                    </p:animMotion>
                                  </p:childTnLst>
                                </p:cTn>
                              </p:par>
                              <p:par>
                                <p:cTn id="63" presetID="63" presetClass="path" presetSubtype="0" accel="50000" decel="50000" fill="hold" grpId="3" nodeType="withEffect">
                                  <p:stCondLst>
                                    <p:cond delay="2250"/>
                                  </p:stCondLst>
                                  <p:childTnLst>
                                    <p:animMotion origin="layout" path="M -0.14184 0.00031 L -0.0684 0.00123 " pathEditMode="relative" rAng="0" ptsTypes="AA">
                                      <p:cBhvr>
                                        <p:cTn id="64" dur="750" fill="hold"/>
                                        <p:tgtEl>
                                          <p:spTgt spid="67"/>
                                        </p:tgtEl>
                                        <p:attrNameLst>
                                          <p:attrName>ppt_x</p:attrName>
                                          <p:attrName>ppt_y</p:attrName>
                                        </p:attrNameLst>
                                      </p:cBhvr>
                                      <p:rCtr x="3663" y="31"/>
                                    </p:animMotion>
                                  </p:childTnLst>
                                </p:cTn>
                              </p:par>
                              <p:par>
                                <p:cTn id="65" presetID="63" presetClass="path" presetSubtype="0" accel="50000" decel="50000" fill="hold" grpId="2" nodeType="withEffect">
                                  <p:stCondLst>
                                    <p:cond delay="2250"/>
                                  </p:stCondLst>
                                  <p:childTnLst>
                                    <p:animMotion origin="layout" path="M -0.16059 4.93827E-7 L -0.07379 0.00031 " pathEditMode="relative" rAng="0" ptsTypes="AA">
                                      <p:cBhvr>
                                        <p:cTn id="66" dur="750" fill="hold"/>
                                        <p:tgtEl>
                                          <p:spTgt spid="68"/>
                                        </p:tgtEl>
                                        <p:attrNameLst>
                                          <p:attrName>ppt_x</p:attrName>
                                          <p:attrName>ppt_y</p:attrName>
                                        </p:attrNameLst>
                                      </p:cBhvr>
                                      <p:rCtr x="4340" y="0"/>
                                    </p:animMotion>
                                  </p:childTnLst>
                                </p:cTn>
                              </p:par>
                              <p:par>
                                <p:cTn id="67" presetID="53" presetClass="entr" presetSubtype="16" fill="hold" nodeType="withEffect">
                                  <p:stCondLst>
                                    <p:cond delay="3000"/>
                                  </p:stCondLst>
                                  <p:childTnLst>
                                    <p:set>
                                      <p:cBhvr>
                                        <p:cTn id="68" dur="1" fill="hold">
                                          <p:stCondLst>
                                            <p:cond delay="0"/>
                                          </p:stCondLst>
                                        </p:cTn>
                                        <p:tgtEl>
                                          <p:spTgt spid="69"/>
                                        </p:tgtEl>
                                        <p:attrNameLst>
                                          <p:attrName>style.visibility</p:attrName>
                                        </p:attrNameLst>
                                      </p:cBhvr>
                                      <p:to>
                                        <p:strVal val="visible"/>
                                      </p:to>
                                    </p:set>
                                    <p:anim calcmode="lin" valueType="num">
                                      <p:cBhvr>
                                        <p:cTn id="69" dur="250" fill="hold"/>
                                        <p:tgtEl>
                                          <p:spTgt spid="69"/>
                                        </p:tgtEl>
                                        <p:attrNameLst>
                                          <p:attrName>ppt_w</p:attrName>
                                        </p:attrNameLst>
                                      </p:cBhvr>
                                      <p:tavLst>
                                        <p:tav tm="0">
                                          <p:val>
                                            <p:fltVal val="0"/>
                                          </p:val>
                                        </p:tav>
                                        <p:tav tm="100000">
                                          <p:val>
                                            <p:strVal val="#ppt_w"/>
                                          </p:val>
                                        </p:tav>
                                      </p:tavLst>
                                    </p:anim>
                                    <p:anim calcmode="lin" valueType="num">
                                      <p:cBhvr>
                                        <p:cTn id="70" dur="250" fill="hold"/>
                                        <p:tgtEl>
                                          <p:spTgt spid="69"/>
                                        </p:tgtEl>
                                        <p:attrNameLst>
                                          <p:attrName>ppt_h</p:attrName>
                                        </p:attrNameLst>
                                      </p:cBhvr>
                                      <p:tavLst>
                                        <p:tav tm="0">
                                          <p:val>
                                            <p:fltVal val="0"/>
                                          </p:val>
                                        </p:tav>
                                        <p:tav tm="100000">
                                          <p:val>
                                            <p:strVal val="#ppt_h"/>
                                          </p:val>
                                        </p:tav>
                                      </p:tavLst>
                                    </p:anim>
                                    <p:animEffect transition="in" filter="fade">
                                      <p:cBhvr>
                                        <p:cTn id="71" dur="250"/>
                                        <p:tgtEl>
                                          <p:spTgt spid="69"/>
                                        </p:tgtEl>
                                      </p:cBhvr>
                                    </p:animEffect>
                                  </p:childTnLst>
                                </p:cTn>
                              </p:par>
                              <p:par>
                                <p:cTn id="72" presetID="63" presetClass="path" presetSubtype="0" accel="50000" decel="50000" fill="hold" nodeType="withEffect">
                                  <p:stCondLst>
                                    <p:cond delay="3000"/>
                                  </p:stCondLst>
                                  <p:childTnLst>
                                    <p:animMotion origin="layout" path="M -0.22622 -0.00093 L 3.33333E-6 -4.93827E-7 " pathEditMode="relative" rAng="0" ptsTypes="AA">
                                      <p:cBhvr>
                                        <p:cTn id="73" dur="750" fill="hold"/>
                                        <p:tgtEl>
                                          <p:spTgt spid="69"/>
                                        </p:tgtEl>
                                        <p:attrNameLst>
                                          <p:attrName>ppt_x</p:attrName>
                                          <p:attrName>ppt_y</p:attrName>
                                        </p:attrNameLst>
                                      </p:cBhvr>
                                      <p:rCtr x="11302" y="31"/>
                                    </p:animMotion>
                                  </p:childTnLst>
                                </p:cTn>
                              </p:par>
                              <p:par>
                                <p:cTn id="74" presetID="63" presetClass="path" presetSubtype="0" accel="50000" decel="50000" fill="hold" grpId="5" nodeType="withEffect">
                                  <p:stCondLst>
                                    <p:cond delay="3000"/>
                                  </p:stCondLst>
                                  <p:childTnLst>
                                    <p:animMotion origin="layout" path="M -0.07136 -0.00123 L 0.00086 -0.00216 " pathEditMode="relative" rAng="0" ptsTypes="AA">
                                      <p:cBhvr>
                                        <p:cTn id="75" dur="750" fill="hold"/>
                                        <p:tgtEl>
                                          <p:spTgt spid="72"/>
                                        </p:tgtEl>
                                        <p:attrNameLst>
                                          <p:attrName>ppt_x</p:attrName>
                                          <p:attrName>ppt_y</p:attrName>
                                        </p:attrNameLst>
                                      </p:cBhvr>
                                      <p:rCtr x="3611" y="-62"/>
                                    </p:animMotion>
                                  </p:childTnLst>
                                </p:cTn>
                              </p:par>
                              <p:par>
                                <p:cTn id="76" presetID="63" presetClass="path" presetSubtype="0" accel="50000" decel="50000" fill="hold" grpId="4" nodeType="withEffect">
                                  <p:stCondLst>
                                    <p:cond delay="3000"/>
                                  </p:stCondLst>
                                  <p:childTnLst>
                                    <p:animMotion origin="layout" path="M -0.0684 0.00123 L -1.11111E-6 4.93827E-7 " pathEditMode="relative" rAng="0" ptsTypes="AA">
                                      <p:cBhvr>
                                        <p:cTn id="77" dur="750" fill="hold"/>
                                        <p:tgtEl>
                                          <p:spTgt spid="67"/>
                                        </p:tgtEl>
                                        <p:attrNameLst>
                                          <p:attrName>ppt_x</p:attrName>
                                          <p:attrName>ppt_y</p:attrName>
                                        </p:attrNameLst>
                                      </p:cBhvr>
                                      <p:rCtr x="3420" y="-62"/>
                                    </p:animMotion>
                                  </p:childTnLst>
                                </p:cTn>
                              </p:par>
                              <p:par>
                                <p:cTn id="78" presetID="63" presetClass="path" presetSubtype="0" accel="50000" decel="50000" fill="hold" grpId="3" nodeType="withEffect">
                                  <p:stCondLst>
                                    <p:cond delay="3000"/>
                                  </p:stCondLst>
                                  <p:childTnLst>
                                    <p:animMotion origin="layout" path="M -0.07379 0.00031 L 4.44444E-6 4.93827E-7 " pathEditMode="relative" rAng="0" ptsTypes="AA">
                                      <p:cBhvr>
                                        <p:cTn id="79" dur="750" fill="hold"/>
                                        <p:tgtEl>
                                          <p:spTgt spid="68"/>
                                        </p:tgtEl>
                                        <p:attrNameLst>
                                          <p:attrName>ppt_x</p:attrName>
                                          <p:attrName>ppt_y</p:attrName>
                                        </p:attrNameLst>
                                      </p:cBhvr>
                                      <p:rCtr x="3681" y="-31"/>
                                    </p:animMotion>
                                  </p:childTnLst>
                                </p:cTn>
                              </p:par>
                              <p:par>
                                <p:cTn id="80" presetID="63" presetClass="path" presetSubtype="0" accel="50000" decel="50000" fill="hold" grpId="2" nodeType="withEffect">
                                  <p:stCondLst>
                                    <p:cond delay="3000"/>
                                  </p:stCondLst>
                                  <p:childTnLst>
                                    <p:animMotion origin="layout" path="M -0.08385 -0.00093 L 8.33333E-7 -4.93827E-7 " pathEditMode="relative" rAng="0" ptsTypes="AA">
                                      <p:cBhvr>
                                        <p:cTn id="81" dur="750" fill="hold"/>
                                        <p:tgtEl>
                                          <p:spTgt spid="98"/>
                                        </p:tgtEl>
                                        <p:attrNameLst>
                                          <p:attrName>ppt_x</p:attrName>
                                          <p:attrName>ppt_y</p:attrName>
                                        </p:attrNameLst>
                                      </p:cBhvr>
                                      <p:rCtr x="4184" y="31"/>
                                    </p:animMotion>
                                  </p:childTnLst>
                                </p:cTn>
                              </p:par>
                            </p:childTnLst>
                          </p:cTn>
                        </p:par>
                        <p:par>
                          <p:cTn id="82" fill="hold">
                            <p:stCondLst>
                              <p:cond delay="4200"/>
                            </p:stCondLst>
                            <p:childTnLst>
                              <p:par>
                                <p:cTn id="83" presetID="10" presetClass="entr" presetSubtype="0" fill="hold" grpId="0" nodeType="afterEffect">
                                  <p:stCondLst>
                                    <p:cond delay="0"/>
                                  </p:stCondLst>
                                  <p:childTnLst>
                                    <p:set>
                                      <p:cBhvr>
                                        <p:cTn id="84" dur="1" fill="hold">
                                          <p:stCondLst>
                                            <p:cond delay="0"/>
                                          </p:stCondLst>
                                        </p:cTn>
                                        <p:tgtEl>
                                          <p:spTgt spid="125"/>
                                        </p:tgtEl>
                                        <p:attrNameLst>
                                          <p:attrName>style.visibility</p:attrName>
                                        </p:attrNameLst>
                                      </p:cBhvr>
                                      <p:to>
                                        <p:strVal val="visible"/>
                                      </p:to>
                                    </p:set>
                                    <p:animEffect transition="in" filter="fade">
                                      <p:cBhvr>
                                        <p:cTn id="85" dur="500"/>
                                        <p:tgtEl>
                                          <p:spTgt spid="125"/>
                                        </p:tgtEl>
                                      </p:cBhvr>
                                    </p:animEffect>
                                  </p:childTnLst>
                                </p:cTn>
                              </p:par>
                              <p:par>
                                <p:cTn id="86" presetID="42" presetClass="path" presetSubtype="0" decel="100000" fill="hold" grpId="1" nodeType="withEffect">
                                  <p:stCondLst>
                                    <p:cond delay="0"/>
                                  </p:stCondLst>
                                  <p:childTnLst>
                                    <p:animMotion origin="layout" path="M 0 0.04599 L 0 1.97531E-6 " pathEditMode="relative" rAng="0" ptsTypes="AA">
                                      <p:cBhvr>
                                        <p:cTn id="87" dur="500" fill="hold"/>
                                        <p:tgtEl>
                                          <p:spTgt spid="12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67" grpId="2" animBg="1"/>
      <p:bldP spid="67" grpId="3" animBg="1"/>
      <p:bldP spid="67" grpId="4" animBg="1"/>
      <p:bldP spid="68" grpId="0" animBg="1"/>
      <p:bldP spid="68" grpId="1" animBg="1"/>
      <p:bldP spid="68" grpId="2" animBg="1"/>
      <p:bldP spid="68" grpId="3" animBg="1"/>
      <p:bldP spid="72" grpId="0" animBg="1"/>
      <p:bldP spid="72" grpId="1" animBg="1"/>
      <p:bldP spid="72" grpId="2" animBg="1"/>
      <p:bldP spid="72" grpId="3" animBg="1"/>
      <p:bldP spid="72" grpId="4" animBg="1"/>
      <p:bldP spid="72" grpId="5" animBg="1"/>
      <p:bldP spid="78" grpId="0" animBg="1"/>
      <p:bldP spid="98" grpId="0" animBg="1"/>
      <p:bldP spid="98" grpId="1" animBg="1"/>
      <p:bldP spid="98" grpId="2" animBg="1"/>
      <p:bldP spid="119" grpId="0" animBg="1"/>
      <p:bldP spid="120" grpId="0" animBg="1"/>
      <p:bldP spid="121" grpId="0" animBg="1"/>
      <p:bldP spid="122" grpId="0" animBg="1"/>
      <p:bldP spid="125" grpId="0"/>
      <p:bldP spid="1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ontent Placeholder 5">
            <a:extLst>
              <a:ext uri="{FF2B5EF4-FFF2-40B4-BE49-F238E27FC236}">
                <a16:creationId xmlns:a16="http://schemas.microsoft.com/office/drawing/2014/main" id="{483B5916-46D5-9C40-B91F-96C61A0625D6}"/>
              </a:ext>
            </a:extLst>
          </p:cNvPr>
          <p:cNvSpPr txBox="1">
            <a:spLocks/>
          </p:cNvSpPr>
          <p:nvPr/>
        </p:nvSpPr>
        <p:spPr>
          <a:xfrm>
            <a:off x="493705" y="3629153"/>
            <a:ext cx="11170723" cy="584775"/>
          </a:xfrm>
          <a:prstGeom prst="rect">
            <a:avLst/>
          </a:prstGeom>
        </p:spPr>
        <p:txBody>
          <a:bodyPr wrap="square">
            <a:spAutoFit/>
          </a:bodyPr>
          <a:lstStyle>
            <a:lvl1pPr marL="0" indent="0" algn="l" defTabSz="609585" rtl="0" eaLnBrk="1" latinLnBrk="0" hangingPunct="1">
              <a:spcBef>
                <a:spcPct val="20000"/>
              </a:spcBef>
              <a:buFontTx/>
              <a:buNone/>
              <a:defRPr sz="3200" b="0" i="0" kern="1200">
                <a:solidFill>
                  <a:schemeClr val="tx1"/>
                </a:solidFill>
                <a:latin typeface="Amazon Ember" charset="0"/>
                <a:ea typeface="Amazon Ember" charset="0"/>
                <a:cs typeface="Amazon Ember" charset="0"/>
              </a:defRPr>
            </a:lvl1pPr>
            <a:lvl2pPr marL="990575" indent="-380990" algn="l" defTabSz="609585" rtl="0" eaLnBrk="1" latinLnBrk="0" hangingPunct="1">
              <a:spcBef>
                <a:spcPct val="20000"/>
              </a:spcBef>
              <a:buFont typeface="Arial"/>
              <a:buChar char="•"/>
              <a:defRPr sz="2667" b="0" i="0" kern="1200">
                <a:solidFill>
                  <a:schemeClr val="tx1"/>
                </a:solidFill>
                <a:latin typeface="Amazon Ember" charset="0"/>
                <a:ea typeface="Amazon Ember" charset="0"/>
                <a:cs typeface="Amazon Ember" charset="0"/>
              </a:defRPr>
            </a:lvl2pPr>
            <a:lvl3pPr marL="1523962" indent="-304792" algn="l" defTabSz="609585" rtl="0" eaLnBrk="1" latinLnBrk="0" hangingPunct="1">
              <a:spcBef>
                <a:spcPct val="20000"/>
              </a:spcBef>
              <a:buFont typeface="Arial"/>
              <a:buChar char="•"/>
              <a:defRPr sz="2400" b="0" i="0" kern="1200">
                <a:solidFill>
                  <a:schemeClr val="tx1"/>
                </a:solidFill>
                <a:latin typeface="Amazon Ember" charset="0"/>
                <a:ea typeface="Amazon Ember" charset="0"/>
                <a:cs typeface="Amazon Ember" charset="0"/>
              </a:defRPr>
            </a:lvl3pPr>
            <a:lvl4pPr marL="2133547"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4pPr>
            <a:lvl5pPr marL="2743131" indent="-304792" algn="l" defTabSz="609585" rtl="0" eaLnBrk="1" latinLnBrk="0" hangingPunct="1">
              <a:spcBef>
                <a:spcPct val="20000"/>
              </a:spcBef>
              <a:buFont typeface="Arial"/>
              <a:buChar char="»"/>
              <a:defRPr sz="2133" b="0" i="0" kern="1200">
                <a:solidFill>
                  <a:schemeClr val="tx1"/>
                </a:solidFill>
                <a:latin typeface="Amazon Ember" charset="0"/>
                <a:ea typeface="Amazon Ember" charset="0"/>
                <a:cs typeface="Amazon Embe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lgn="ctr" defTabSz="609570"/>
            <a:r>
              <a:rPr lang="en-US" b="1" spc="300" dirty="0" err="1">
                <a:solidFill>
                  <a:srgbClr val="223D95"/>
                </a:solidFill>
                <a:latin typeface="Arial" panose="020B0604020202020204" pitchFamily="34" charset="0"/>
                <a:ea typeface="Amazon Ember Light" panose="020B0403020204020204" pitchFamily="34" charset="0"/>
                <a:cs typeface="Arial" panose="020B0604020202020204" pitchFamily="34" charset="0"/>
              </a:rPr>
              <a:t>PrivateLink</a:t>
            </a:r>
            <a:r>
              <a:rPr lang="en-US" b="1" spc="300" dirty="0">
                <a:solidFill>
                  <a:srgbClr val="223D95"/>
                </a:solidFill>
                <a:latin typeface="Arial" panose="020B0604020202020204" pitchFamily="34" charset="0"/>
                <a:ea typeface="Amazon Ember Light" panose="020B0403020204020204" pitchFamily="34" charset="0"/>
                <a:cs typeface="Arial" panose="020B0604020202020204" pitchFamily="34" charset="0"/>
              </a:rPr>
              <a:t> Endpoints and EKS</a:t>
            </a:r>
          </a:p>
        </p:txBody>
      </p:sp>
      <p:pic>
        <p:nvPicPr>
          <p:cNvPr id="62" name="Picture 61">
            <a:extLst>
              <a:ext uri="{FF2B5EF4-FFF2-40B4-BE49-F238E27FC236}">
                <a16:creationId xmlns:a16="http://schemas.microsoft.com/office/drawing/2014/main" id="{B3164B62-D819-AB4B-919E-97E7AE7D0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0502" y="2062302"/>
            <a:ext cx="1237128" cy="1296989"/>
          </a:xfrm>
          <a:prstGeom prst="rect">
            <a:avLst/>
          </a:prstGeom>
        </p:spPr>
      </p:pic>
    </p:spTree>
    <p:extLst>
      <p:ext uri="{BB962C8B-B14F-4D97-AF65-F5344CB8AC3E}">
        <p14:creationId xmlns:p14="http://schemas.microsoft.com/office/powerpoint/2010/main" val="31611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grpId="1" nodeType="withEffect">
                                  <p:stCondLst>
                                    <p:cond delay="0"/>
                                  </p:stCondLst>
                                  <p:childTnLst>
                                    <p:animMotion origin="layout" path="M 0 0.04599 L 0 1.97531E-6 " pathEditMode="relative" rAng="0" ptsTypes="AA">
                                      <p:cBhvr>
                                        <p:cTn id="9" dur="500" fill="hold"/>
                                        <p:tgtEl>
                                          <p:spTgt spid="61"/>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CD17B67E-96AD-B44A-97A0-6F55AD5577D1}"/>
              </a:ext>
            </a:extLst>
          </p:cNvPr>
          <p:cNvSpPr/>
          <p:nvPr/>
        </p:nvSpPr>
        <p:spPr>
          <a:xfrm>
            <a:off x="1621541" y="2001816"/>
            <a:ext cx="5968221" cy="4351001"/>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223D95"/>
              </a:solidFill>
              <a:latin typeface="Arial" panose="020B0604020202020204" pitchFamily="34" charset="0"/>
              <a:cs typeface="Arial" panose="020B0604020202020204" pitchFamily="34" charset="0"/>
            </a:endParaRPr>
          </a:p>
        </p:txBody>
      </p:sp>
      <p:pic>
        <p:nvPicPr>
          <p:cNvPr id="29" name="cluster">
            <a:extLst>
              <a:ext uri="{FF2B5EF4-FFF2-40B4-BE49-F238E27FC236}">
                <a16:creationId xmlns:a16="http://schemas.microsoft.com/office/drawing/2014/main" id="{7CE1FE57-AF6D-5E42-A063-45D1697C68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9367" y="2506589"/>
            <a:ext cx="1096948" cy="1157889"/>
          </a:xfrm>
          <a:prstGeom prst="rect">
            <a:avLst/>
          </a:prstGeom>
        </p:spPr>
      </p:pic>
      <p:pic>
        <p:nvPicPr>
          <p:cNvPr id="30" name="Picture 29">
            <a:extLst>
              <a:ext uri="{FF2B5EF4-FFF2-40B4-BE49-F238E27FC236}">
                <a16:creationId xmlns:a16="http://schemas.microsoft.com/office/drawing/2014/main" id="{A957649F-0D49-F04C-AAFD-B12852C252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3241" y="3582069"/>
            <a:ext cx="1085152" cy="1127705"/>
          </a:xfrm>
          <a:prstGeom prst="rect">
            <a:avLst/>
          </a:prstGeom>
        </p:spPr>
      </p:pic>
      <p:cxnSp>
        <p:nvCxnSpPr>
          <p:cNvPr id="31" name="Straight Arrow Connector 30">
            <a:extLst>
              <a:ext uri="{FF2B5EF4-FFF2-40B4-BE49-F238E27FC236}">
                <a16:creationId xmlns:a16="http://schemas.microsoft.com/office/drawing/2014/main" id="{6BFBFD6A-5945-644B-AE7E-A2A2D6593291}"/>
              </a:ext>
            </a:extLst>
          </p:cNvPr>
          <p:cNvCxnSpPr/>
          <p:nvPr/>
        </p:nvCxnSpPr>
        <p:spPr>
          <a:xfrm flipV="1">
            <a:off x="7241418" y="4145923"/>
            <a:ext cx="2102816" cy="8629"/>
          </a:xfrm>
          <a:prstGeom prst="straightConnector1">
            <a:avLst/>
          </a:prstGeom>
          <a:ln w="6350">
            <a:tailEnd type="arrow"/>
          </a:ln>
        </p:spPr>
        <p:style>
          <a:lnRef idx="2">
            <a:schemeClr val="accent1"/>
          </a:lnRef>
          <a:fillRef idx="0">
            <a:schemeClr val="accent1"/>
          </a:fillRef>
          <a:effectRef idx="1">
            <a:schemeClr val="accent1"/>
          </a:effectRef>
          <a:fontRef idx="minor">
            <a:schemeClr val="tx1"/>
          </a:fontRef>
        </p:style>
      </p:cxnSp>
      <p:pic>
        <p:nvPicPr>
          <p:cNvPr id="32" name="Picture 31">
            <a:extLst>
              <a:ext uri="{FF2B5EF4-FFF2-40B4-BE49-F238E27FC236}">
                <a16:creationId xmlns:a16="http://schemas.microsoft.com/office/drawing/2014/main" id="{A6BA0395-C1E5-074F-AA1F-196D942D8F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7970" y="1615959"/>
            <a:ext cx="1182200" cy="771713"/>
          </a:xfrm>
          <a:prstGeom prst="rect">
            <a:avLst/>
          </a:prstGeom>
        </p:spPr>
      </p:pic>
      <p:cxnSp>
        <p:nvCxnSpPr>
          <p:cNvPr id="33" name="Straight Arrow Connector 32">
            <a:extLst>
              <a:ext uri="{FF2B5EF4-FFF2-40B4-BE49-F238E27FC236}">
                <a16:creationId xmlns:a16="http://schemas.microsoft.com/office/drawing/2014/main" id="{0B85FE70-8489-204B-A886-825EECF6C42F}"/>
              </a:ext>
            </a:extLst>
          </p:cNvPr>
          <p:cNvCxnSpPr>
            <a:cxnSpLocks/>
          </p:cNvCxnSpPr>
          <p:nvPr/>
        </p:nvCxnSpPr>
        <p:spPr>
          <a:xfrm flipV="1">
            <a:off x="3621902" y="4411340"/>
            <a:ext cx="2117288" cy="574748"/>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4" name="TextBox 33">
            <a:extLst>
              <a:ext uri="{FF2B5EF4-FFF2-40B4-BE49-F238E27FC236}">
                <a16:creationId xmlns:a16="http://schemas.microsoft.com/office/drawing/2014/main" id="{C3560F55-D827-E943-AA53-3615179971DE}"/>
              </a:ext>
            </a:extLst>
          </p:cNvPr>
          <p:cNvSpPr txBox="1"/>
          <p:nvPr/>
        </p:nvSpPr>
        <p:spPr>
          <a:xfrm>
            <a:off x="2111007" y="5695136"/>
            <a:ext cx="1485900" cy="379656"/>
          </a:xfrm>
          <a:prstGeom prst="rect">
            <a:avLst/>
          </a:prstGeom>
          <a:noFill/>
        </p:spPr>
        <p:txBody>
          <a:bodyPr wrap="square" rtlCol="0">
            <a:spAutoFit/>
          </a:bodyPr>
          <a:lstStyle/>
          <a:p>
            <a:pPr algn="ctr" defTabSz="914377"/>
            <a:r>
              <a:rPr lang="en-US" sz="1867" dirty="0" err="1">
                <a:solidFill>
                  <a:srgbClr val="223D95"/>
                </a:solidFill>
                <a:latin typeface="Arial" panose="020B0604020202020204" pitchFamily="34" charset="0"/>
                <a:cs typeface="Arial" panose="020B0604020202020204" pitchFamily="34" charset="0"/>
              </a:rPr>
              <a:t>Kubectl</a:t>
            </a:r>
            <a:endParaRPr lang="en-US" sz="1867" dirty="0">
              <a:solidFill>
                <a:srgbClr val="223D95"/>
              </a:solidFill>
              <a:latin typeface="Arial" panose="020B060402020202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4777534E-86BB-3046-AB18-50A364097E47}"/>
              </a:ext>
            </a:extLst>
          </p:cNvPr>
          <p:cNvGrpSpPr/>
          <p:nvPr/>
        </p:nvGrpSpPr>
        <p:grpSpPr>
          <a:xfrm>
            <a:off x="2088416" y="4411339"/>
            <a:ext cx="1531080" cy="1146315"/>
            <a:chOff x="4716548" y="461654"/>
            <a:chExt cx="1748794" cy="1309318"/>
          </a:xfrm>
        </p:grpSpPr>
        <p:grpSp>
          <p:nvGrpSpPr>
            <p:cNvPr id="36" name="Group 35">
              <a:extLst>
                <a:ext uri="{FF2B5EF4-FFF2-40B4-BE49-F238E27FC236}">
                  <a16:creationId xmlns:a16="http://schemas.microsoft.com/office/drawing/2014/main" id="{429D8C63-5E29-924C-8E03-03BECD7BF649}"/>
                </a:ext>
              </a:extLst>
            </p:cNvPr>
            <p:cNvGrpSpPr/>
            <p:nvPr/>
          </p:nvGrpSpPr>
          <p:grpSpPr>
            <a:xfrm>
              <a:off x="4716548" y="461654"/>
              <a:ext cx="1748794" cy="1309318"/>
              <a:chOff x="4716548" y="461654"/>
              <a:chExt cx="1748794" cy="1309318"/>
            </a:xfrm>
          </p:grpSpPr>
          <p:sp>
            <p:nvSpPr>
              <p:cNvPr id="42" name="Rectangle: Rounded Corners 72">
                <a:extLst>
                  <a:ext uri="{FF2B5EF4-FFF2-40B4-BE49-F238E27FC236}">
                    <a16:creationId xmlns:a16="http://schemas.microsoft.com/office/drawing/2014/main" id="{6E141CA9-3180-DC48-92DA-926F3265D788}"/>
                  </a:ext>
                </a:extLst>
              </p:cNvPr>
              <p:cNvSpPr/>
              <p:nvPr/>
            </p:nvSpPr>
            <p:spPr>
              <a:xfrm>
                <a:off x="4716548" y="461654"/>
                <a:ext cx="1748794" cy="1116240"/>
              </a:xfrm>
              <a:prstGeom prst="roundRect">
                <a:avLst>
                  <a:gd name="adj" fmla="val 4249"/>
                </a:avLst>
              </a:prstGeom>
              <a:gradFill rotWithShape="1">
                <a:gsLst>
                  <a:gs pos="1961">
                    <a:srgbClr val="474746">
                      <a:alpha val="20000"/>
                    </a:srgbClr>
                  </a:gs>
                  <a:gs pos="100000">
                    <a:srgbClr val="474746">
                      <a:alpha val="10000"/>
                    </a:srgbClr>
                  </a:gs>
                </a:gsLst>
                <a:lin ang="5400000" scaled="0"/>
              </a:grad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43" name="Rectangle: Rounded Corners 75">
                <a:extLst>
                  <a:ext uri="{FF2B5EF4-FFF2-40B4-BE49-F238E27FC236}">
                    <a16:creationId xmlns:a16="http://schemas.microsoft.com/office/drawing/2014/main" id="{20671312-A085-3A4F-9142-2E934CB900BE}"/>
                  </a:ext>
                </a:extLst>
              </p:cNvPr>
              <p:cNvSpPr/>
              <p:nvPr/>
            </p:nvSpPr>
            <p:spPr>
              <a:xfrm>
                <a:off x="4780769" y="513768"/>
                <a:ext cx="1620352" cy="1012012"/>
              </a:xfrm>
              <a:prstGeom prst="roundRect">
                <a:avLst>
                  <a:gd name="adj" fmla="val 0"/>
                </a:avLst>
              </a:prstGeom>
              <a:noFill/>
              <a:ln w="19050"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44" name="Rectangle 43">
                <a:extLst>
                  <a:ext uri="{FF2B5EF4-FFF2-40B4-BE49-F238E27FC236}">
                    <a16:creationId xmlns:a16="http://schemas.microsoft.com/office/drawing/2014/main" id="{141DF5BB-6790-F840-9DD1-C229CB3F09A9}"/>
                  </a:ext>
                </a:extLst>
              </p:cNvPr>
              <p:cNvSpPr/>
              <p:nvPr/>
            </p:nvSpPr>
            <p:spPr>
              <a:xfrm>
                <a:off x="5428469" y="1577332"/>
                <a:ext cx="324953" cy="119940"/>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D0D2C63F-98E7-2E41-9056-D671E25B48EA}"/>
                  </a:ext>
                </a:extLst>
              </p:cNvPr>
              <p:cNvSpPr/>
              <p:nvPr/>
            </p:nvSpPr>
            <p:spPr>
              <a:xfrm>
                <a:off x="5182965" y="1699495"/>
                <a:ext cx="815960" cy="71477"/>
              </a:xfrm>
              <a:prstGeom prst="rect">
                <a:avLst/>
              </a:prstGeom>
              <a:noFill/>
              <a:ln w="222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grpSp>
        <p:cxnSp>
          <p:nvCxnSpPr>
            <p:cNvPr id="37" name="Straight Connector 36">
              <a:extLst>
                <a:ext uri="{FF2B5EF4-FFF2-40B4-BE49-F238E27FC236}">
                  <a16:creationId xmlns:a16="http://schemas.microsoft.com/office/drawing/2014/main" id="{D1E9BF20-B288-3045-8607-5AE323172A97}"/>
                </a:ext>
              </a:extLst>
            </p:cNvPr>
            <p:cNvCxnSpPr>
              <a:cxnSpLocks/>
            </p:cNvCxnSpPr>
            <p:nvPr/>
          </p:nvCxnSpPr>
          <p:spPr>
            <a:xfrm>
              <a:off x="4780128" y="617940"/>
              <a:ext cx="1620672" cy="0"/>
            </a:xfrm>
            <a:prstGeom prst="line">
              <a:avLst/>
            </a:prstGeom>
            <a:noFill/>
            <a:ln w="19050" cap="flat" cmpd="sng" algn="ctr">
              <a:solidFill>
                <a:sysClr val="window" lastClr="FFFFFF"/>
              </a:solidFill>
              <a:prstDash val="solid"/>
            </a:ln>
            <a:effectLst/>
          </p:spPr>
        </p:cxnSp>
        <p:grpSp>
          <p:nvGrpSpPr>
            <p:cNvPr id="38" name="Group 37">
              <a:extLst>
                <a:ext uri="{FF2B5EF4-FFF2-40B4-BE49-F238E27FC236}">
                  <a16:creationId xmlns:a16="http://schemas.microsoft.com/office/drawing/2014/main" id="{3A806F6A-D6DE-144D-B650-D8ECA8E21E44}"/>
                </a:ext>
              </a:extLst>
            </p:cNvPr>
            <p:cNvGrpSpPr/>
            <p:nvPr/>
          </p:nvGrpSpPr>
          <p:grpSpPr>
            <a:xfrm>
              <a:off x="6175612" y="551425"/>
              <a:ext cx="183714" cy="36577"/>
              <a:chOff x="6175612" y="544281"/>
              <a:chExt cx="183714" cy="36577"/>
            </a:xfrm>
          </p:grpSpPr>
          <p:sp>
            <p:nvSpPr>
              <p:cNvPr id="39" name="Oval 38">
                <a:extLst>
                  <a:ext uri="{FF2B5EF4-FFF2-40B4-BE49-F238E27FC236}">
                    <a16:creationId xmlns:a16="http://schemas.microsoft.com/office/drawing/2014/main" id="{E25ACA4D-33A4-B74B-8CD3-54B284439600}"/>
                  </a:ext>
                </a:extLst>
              </p:cNvPr>
              <p:cNvSpPr/>
              <p:nvPr/>
            </p:nvSpPr>
            <p:spPr>
              <a:xfrm>
                <a:off x="6175612"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B46C1F35-575A-8542-936C-95F482E0A58A}"/>
                  </a:ext>
                </a:extLst>
              </p:cNvPr>
              <p:cNvSpPr/>
              <p:nvPr/>
            </p:nvSpPr>
            <p:spPr>
              <a:xfrm>
                <a:off x="6249181" y="544282"/>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2F009A6C-7B5C-1544-9E20-C423EBB7C40E}"/>
                  </a:ext>
                </a:extLst>
              </p:cNvPr>
              <p:cNvSpPr/>
              <p:nvPr/>
            </p:nvSpPr>
            <p:spPr>
              <a:xfrm>
                <a:off x="6322750" y="544281"/>
                <a:ext cx="36576" cy="36576"/>
              </a:xfrm>
              <a:prstGeom prst="ellipse">
                <a:avLst/>
              </a:prstGeom>
              <a:solidFill>
                <a:srgbClr val="474746"/>
              </a:solidFill>
              <a:ln w="9525" cap="flat" cmpd="sng" algn="ctr">
                <a:solidFill>
                  <a:sysClr val="window" lastClr="FFFFFF"/>
                </a:solidFill>
                <a:prstDash val="solid"/>
              </a:ln>
              <a:effectLst/>
            </p:spPr>
            <p:txBody>
              <a:bodyPr rtlCol="0" anchor="ctr"/>
              <a:lstStyle/>
              <a:p>
                <a:pPr algn="ctr" defTabSz="1219170">
                  <a:defRPr/>
                </a:pPr>
                <a:endParaRPr lang="en-US" sz="2400" kern="0" dirty="0">
                  <a:solidFill>
                    <a:srgbClr val="223D95"/>
                  </a:solidFill>
                  <a:latin typeface="Arial" panose="020B0604020202020204" pitchFamily="34" charset="0"/>
                  <a:cs typeface="Arial" panose="020B0604020202020204" pitchFamily="34" charset="0"/>
                </a:endParaRPr>
              </a:p>
            </p:txBody>
          </p:sp>
        </p:grpSp>
      </p:grpSp>
      <p:cxnSp>
        <p:nvCxnSpPr>
          <p:cNvPr id="46" name="Straight Arrow Connector 45">
            <a:extLst>
              <a:ext uri="{FF2B5EF4-FFF2-40B4-BE49-F238E27FC236}">
                <a16:creationId xmlns:a16="http://schemas.microsoft.com/office/drawing/2014/main" id="{4ADA4170-3BAE-DB40-82AE-F5B9A22AB3C4}"/>
              </a:ext>
            </a:extLst>
          </p:cNvPr>
          <p:cNvCxnSpPr>
            <a:cxnSpLocks/>
          </p:cNvCxnSpPr>
          <p:nvPr/>
        </p:nvCxnSpPr>
        <p:spPr>
          <a:xfrm>
            <a:off x="3619496" y="3440739"/>
            <a:ext cx="2119695" cy="568075"/>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47" name="TextBox 46">
            <a:extLst>
              <a:ext uri="{FF2B5EF4-FFF2-40B4-BE49-F238E27FC236}">
                <a16:creationId xmlns:a16="http://schemas.microsoft.com/office/drawing/2014/main" id="{27BF8D90-C360-1246-BF22-AE7B0DB52F27}"/>
              </a:ext>
            </a:extLst>
          </p:cNvPr>
          <p:cNvSpPr txBox="1"/>
          <p:nvPr/>
        </p:nvSpPr>
        <p:spPr>
          <a:xfrm>
            <a:off x="2234874" y="3739866"/>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Workers</a:t>
            </a:r>
          </a:p>
        </p:txBody>
      </p:sp>
      <p:sp>
        <p:nvSpPr>
          <p:cNvPr id="48" name="TextBox 47">
            <a:extLst>
              <a:ext uri="{FF2B5EF4-FFF2-40B4-BE49-F238E27FC236}">
                <a16:creationId xmlns:a16="http://schemas.microsoft.com/office/drawing/2014/main" id="{6A37F138-5C47-A44E-A38E-C04FFBBB6CD7}"/>
              </a:ext>
            </a:extLst>
          </p:cNvPr>
          <p:cNvSpPr txBox="1"/>
          <p:nvPr/>
        </p:nvSpPr>
        <p:spPr>
          <a:xfrm>
            <a:off x="5912867" y="4761242"/>
            <a:ext cx="1485900" cy="954300"/>
          </a:xfrm>
          <a:prstGeom prst="rect">
            <a:avLst/>
          </a:prstGeom>
          <a:noFill/>
        </p:spPr>
        <p:txBody>
          <a:bodyPr wrap="square" rtlCol="0">
            <a:spAutoFit/>
          </a:bodyPr>
          <a:lstStyle/>
          <a:p>
            <a:pPr algn="ctr" defTabSz="914377"/>
            <a:r>
              <a:rPr lang="en-US" sz="1867" dirty="0" err="1">
                <a:solidFill>
                  <a:srgbClr val="223D95"/>
                </a:solidFill>
                <a:latin typeface="Arial" panose="020B0604020202020204" pitchFamily="34" charset="0"/>
                <a:ea typeface="Verdana" pitchFamily="34" charset="0"/>
                <a:cs typeface="Arial" panose="020B0604020202020204" pitchFamily="34" charset="0"/>
              </a:rPr>
              <a:t>PrivateLink</a:t>
            </a:r>
            <a:r>
              <a:rPr lang="en-US" sz="1867" dirty="0">
                <a:solidFill>
                  <a:srgbClr val="223D95"/>
                </a:solidFill>
                <a:latin typeface="Arial" panose="020B0604020202020204" pitchFamily="34" charset="0"/>
                <a:ea typeface="Verdana" pitchFamily="34" charset="0"/>
                <a:cs typeface="Arial" panose="020B0604020202020204" pitchFamily="34" charset="0"/>
              </a:rPr>
              <a:t> Interface</a:t>
            </a:r>
          </a:p>
          <a:p>
            <a:pPr algn="ctr" defTabSz="914377"/>
            <a:endParaRPr lang="en-US" sz="1867" dirty="0">
              <a:solidFill>
                <a:srgbClr val="223D95"/>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8B589743-B47C-5244-9995-C7B4319A6219}"/>
              </a:ext>
            </a:extLst>
          </p:cNvPr>
          <p:cNvSpPr txBox="1"/>
          <p:nvPr/>
        </p:nvSpPr>
        <p:spPr>
          <a:xfrm>
            <a:off x="9690812" y="5017222"/>
            <a:ext cx="1766933"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Amazon EKS</a:t>
            </a:r>
          </a:p>
        </p:txBody>
      </p:sp>
      <p:pic>
        <p:nvPicPr>
          <p:cNvPr id="50" name="Picture 49">
            <a:extLst>
              <a:ext uri="{FF2B5EF4-FFF2-40B4-BE49-F238E27FC236}">
                <a16:creationId xmlns:a16="http://schemas.microsoft.com/office/drawing/2014/main" id="{5B5E74C6-CEDE-F743-B71A-54C97F6E8271}"/>
              </a:ext>
            </a:extLst>
          </p:cNvPr>
          <p:cNvPicPr>
            <a:picLocks noChangeAspect="1"/>
          </p:cNvPicPr>
          <p:nvPr/>
        </p:nvPicPr>
        <p:blipFill rotWithShape="1">
          <a:blip r:embed="rId6">
            <a:extLst>
              <a:ext uri="{28A0092B-C50C-407E-A947-70E740481C1C}">
                <a14:useLocalDpi xmlns:a14="http://schemas.microsoft.com/office/drawing/2010/main" val="0"/>
              </a:ext>
            </a:extLst>
          </a:blip>
          <a:srcRect l="1370" r="74329"/>
          <a:stretch/>
        </p:blipFill>
        <p:spPr>
          <a:xfrm>
            <a:off x="9892540" y="3321352"/>
            <a:ext cx="1388304" cy="1649136"/>
          </a:xfrm>
          <a:prstGeom prst="rect">
            <a:avLst/>
          </a:prstGeom>
        </p:spPr>
      </p:pic>
    </p:spTree>
    <p:extLst>
      <p:ext uri="{BB962C8B-B14F-4D97-AF65-F5344CB8AC3E}">
        <p14:creationId xmlns:p14="http://schemas.microsoft.com/office/powerpoint/2010/main" val="334425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22" presetClass="entr" presetSubtype="8"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left)">
                                      <p:cBhvr>
                                        <p:cTn id="13" dur="500"/>
                                        <p:tgtEl>
                                          <p:spTgt spid="31"/>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par>
                                <p:cTn id="18" presetID="42" presetClass="path" presetSubtype="0" decel="100000" fill="hold" nodeType="withEffect">
                                  <p:stCondLst>
                                    <p:cond delay="0"/>
                                  </p:stCondLst>
                                  <p:childTnLst>
                                    <p:animMotion origin="layout" path="M 2.77778E-6 0.04599 L 2.77778E-6 -1.60494E-6 " pathEditMode="relative" rAng="0" ptsTypes="AA">
                                      <p:cBhvr>
                                        <p:cTn id="19" dur="500" fill="hold"/>
                                        <p:tgtEl>
                                          <p:spTgt spid="50"/>
                                        </p:tgtEl>
                                        <p:attrNameLst>
                                          <p:attrName>ppt_x</p:attrName>
                                          <p:attrName>ppt_y</p:attrName>
                                        </p:attrNameLst>
                                      </p:cBhvr>
                                      <p:rCtr x="0" y="-2315"/>
                                    </p:animMotion>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1244600" y="2970735"/>
            <a:ext cx="10515600" cy="1325563"/>
          </a:xfrm>
        </p:spPr>
        <p:txBody>
          <a:bodyPr>
            <a:normAutofit/>
          </a:bodyPr>
          <a:lstStyle/>
          <a:p>
            <a:pPr algn="ctr"/>
            <a:r>
              <a:rPr lang="en-US" sz="3200" dirty="0"/>
              <a:t>Will $(thing) work on EKS?</a:t>
            </a:r>
          </a:p>
        </p:txBody>
      </p:sp>
    </p:spTree>
    <p:extLst>
      <p:ext uri="{BB962C8B-B14F-4D97-AF65-F5344CB8AC3E}">
        <p14:creationId xmlns:p14="http://schemas.microsoft.com/office/powerpoint/2010/main" val="3681797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sz="3200" spc="400" dirty="0">
                <a:latin typeface="Arial" panose="020B0604020202020204" pitchFamily="34" charset="0"/>
                <a:ea typeface="Amazon Ember Light" charset="0"/>
                <a:cs typeface="Arial" panose="020B0604020202020204" pitchFamily="34" charset="0"/>
              </a:rPr>
              <a:t>EKS</a:t>
            </a:r>
            <a:endParaRPr lang="en-US" sz="3200" dirty="0">
              <a:latin typeface="Arial" panose="020B0604020202020204" pitchFamily="34" charset="0"/>
              <a:cs typeface="Arial" panose="020B0604020202020204" pitchFamily="34" charset="0"/>
            </a:endParaRPr>
          </a:p>
        </p:txBody>
      </p:sp>
      <p:sp>
        <p:nvSpPr>
          <p:cNvPr id="4" name="Text Placeholder 3"/>
          <p:cNvSpPr>
            <a:spLocks noGrp="1"/>
          </p:cNvSpPr>
          <p:nvPr>
            <p:ph idx="1"/>
          </p:nvPr>
        </p:nvSpPr>
        <p:spPr/>
        <p:txBody>
          <a:bodyPr/>
          <a:lstStyle/>
          <a:p>
            <a:pPr marL="342900" indent="-342900">
              <a:buFont typeface="Arial" charset="0"/>
              <a:buChar char="•"/>
            </a:pPr>
            <a:r>
              <a:rPr lang="en-US" sz="2800" spc="400" dirty="0">
                <a:solidFill>
                  <a:srgbClr val="223D95"/>
                </a:solidFill>
                <a:latin typeface="Arial" panose="020B0604020202020204" pitchFamily="34" charset="0"/>
                <a:ea typeface="Amazon Ember" panose="020B0603020204020204" pitchFamily="34" charset="0"/>
                <a:cs typeface="Arial" panose="020B0604020202020204" pitchFamily="34" charset="0"/>
              </a:rPr>
              <a:t>Manage masters</a:t>
            </a:r>
          </a:p>
          <a:p>
            <a:pPr marL="0" indent="0">
              <a:buNone/>
            </a:pPr>
            <a:endParaRPr lang="en-US" sz="2800" spc="300" dirty="0">
              <a:solidFill>
                <a:srgbClr val="223D95"/>
              </a:solidFill>
              <a:latin typeface="Arial" panose="020B0604020202020204" pitchFamily="34" charset="0"/>
              <a:ea typeface="Amazon Ember" panose="020B0603020204020204" pitchFamily="34" charset="0"/>
              <a:cs typeface="Arial" panose="020B0604020202020204" pitchFamily="34" charset="0"/>
            </a:endParaRPr>
          </a:p>
          <a:p>
            <a:pPr marL="342900" indent="-342900">
              <a:buFont typeface="Arial" charset="0"/>
              <a:buChar char="•"/>
            </a:pPr>
            <a:r>
              <a:rPr lang="en-US" sz="2800" spc="400" dirty="0">
                <a:solidFill>
                  <a:srgbClr val="223D95"/>
                </a:solidFill>
                <a:latin typeface="Arial" panose="020B0604020202020204" pitchFamily="34" charset="0"/>
                <a:ea typeface="Amazon Ember" panose="020B0603020204020204" pitchFamily="34" charset="0"/>
                <a:cs typeface="Arial" panose="020B0604020202020204" pitchFamily="34" charset="0"/>
              </a:rPr>
              <a:t>Highly available setup</a:t>
            </a:r>
          </a:p>
          <a:p>
            <a:pPr marL="0" indent="0">
              <a:buNone/>
            </a:pPr>
            <a:endParaRPr lang="en-US" sz="2800" spc="400" dirty="0">
              <a:solidFill>
                <a:srgbClr val="223D95"/>
              </a:solidFill>
              <a:latin typeface="Arial" panose="020B0604020202020204" pitchFamily="34" charset="0"/>
              <a:ea typeface="Amazon Ember" panose="020B0603020204020204" pitchFamily="34" charset="0"/>
              <a:cs typeface="Arial" panose="020B0604020202020204" pitchFamily="34" charset="0"/>
            </a:endParaRPr>
          </a:p>
          <a:p>
            <a:pPr marL="342900" indent="-342900">
              <a:buFont typeface="Arial" charset="0"/>
              <a:buChar char="•"/>
            </a:pPr>
            <a:r>
              <a:rPr lang="en-US" sz="2800" spc="400" dirty="0">
                <a:solidFill>
                  <a:srgbClr val="223D95"/>
                </a:solidFill>
                <a:latin typeface="Arial" panose="020B0604020202020204" pitchFamily="34" charset="0"/>
                <a:ea typeface="Amazon Ember" panose="020B0603020204020204" pitchFamily="34" charset="0"/>
                <a:cs typeface="Arial" panose="020B0604020202020204" pitchFamily="34" charset="0"/>
              </a:rPr>
              <a:t>Upgrades</a:t>
            </a:r>
            <a:endParaRPr lang="en-US" sz="2800" spc="300" dirty="0">
              <a:solidFill>
                <a:srgbClr val="223D95"/>
              </a:solidFill>
              <a:latin typeface="Arial" panose="020B0604020202020204" pitchFamily="34" charset="0"/>
              <a:ea typeface="Amazon Ember" panose="020B0603020204020204" pitchFamily="34" charset="0"/>
              <a:cs typeface="Arial" panose="020B0604020202020204" pitchFamily="34" charset="0"/>
            </a:endParaRPr>
          </a:p>
        </p:txBody>
      </p:sp>
      <p:pic>
        <p:nvPicPr>
          <p:cNvPr id="6" name="Picture Placeholder 5"/>
          <p:cNvPicPr>
            <a:picLocks noGrp="1" noChangeAspect="1"/>
          </p:cNvPicPr>
          <p:nvPr>
            <p:ph type="pic" sz="half" idx="4294967295"/>
          </p:nvPr>
        </p:nvPicPr>
        <p:blipFill>
          <a:blip r:embed="rId2">
            <a:extLst>
              <a:ext uri="{28A0092B-C50C-407E-A947-70E740481C1C}">
                <a14:useLocalDpi xmlns:a14="http://schemas.microsoft.com/office/drawing/2010/main" val="0"/>
              </a:ext>
            </a:extLst>
          </a:blip>
          <a:stretch>
            <a:fillRect/>
          </a:stretch>
        </p:blipFill>
        <p:spPr>
          <a:xfrm>
            <a:off x="7580457" y="2082120"/>
            <a:ext cx="3032125" cy="3033712"/>
          </a:xfrm>
        </p:spPr>
      </p:pic>
    </p:spTree>
    <p:extLst>
      <p:ext uri="{BB962C8B-B14F-4D97-AF65-F5344CB8AC3E}">
        <p14:creationId xmlns:p14="http://schemas.microsoft.com/office/powerpoint/2010/main" val="12049011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a:xfrm>
            <a:off x="939800" y="3173936"/>
            <a:ext cx="10515600" cy="1325563"/>
          </a:xfrm>
        </p:spPr>
        <p:txBody>
          <a:bodyPr>
            <a:normAutofit/>
          </a:bodyPr>
          <a:lstStyle/>
          <a:p>
            <a:pPr algn="ctr"/>
            <a:r>
              <a:rPr lang="en-US" sz="3200" dirty="0"/>
              <a:t>EKS is Kubernetes Certified</a:t>
            </a:r>
          </a:p>
        </p:txBody>
      </p:sp>
    </p:spTree>
    <p:extLst>
      <p:ext uri="{BB962C8B-B14F-4D97-AF65-F5344CB8AC3E}">
        <p14:creationId xmlns:p14="http://schemas.microsoft.com/office/powerpoint/2010/main" val="4112225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Kubernetes Conformance</a:t>
            </a:r>
          </a:p>
        </p:txBody>
      </p:sp>
      <p:sp>
        <p:nvSpPr>
          <p:cNvPr id="5" name="Content Placeholder 4">
            <a:extLst>
              <a:ext uri="{FF2B5EF4-FFF2-40B4-BE49-F238E27FC236}">
                <a16:creationId xmlns:a16="http://schemas.microsoft.com/office/drawing/2014/main" id="{C19E196A-F084-E843-B677-ADC71C17780A}"/>
              </a:ext>
            </a:extLst>
          </p:cNvPr>
          <p:cNvSpPr>
            <a:spLocks noGrp="1"/>
          </p:cNvSpPr>
          <p:nvPr>
            <p:ph idx="1"/>
          </p:nvPr>
        </p:nvSpPr>
        <p:spPr/>
        <p:txBody>
          <a:bodyPr>
            <a:normAutofit/>
          </a:bodyPr>
          <a:lstStyle/>
          <a:p>
            <a:pPr marL="609585" indent="-609585">
              <a:buAutoNum type="arabicPeriod"/>
            </a:pPr>
            <a:r>
              <a:rPr lang="en-US" sz="3200" dirty="0">
                <a:solidFill>
                  <a:srgbClr val="223D95"/>
                </a:solidFill>
              </a:rPr>
              <a:t>Guaranteed Portability and Interoperability</a:t>
            </a:r>
          </a:p>
          <a:p>
            <a:pPr marL="609585" indent="-609585">
              <a:buAutoNum type="arabicPeriod"/>
            </a:pPr>
            <a:r>
              <a:rPr lang="en-US" sz="3200" dirty="0">
                <a:solidFill>
                  <a:srgbClr val="223D95"/>
                </a:solidFill>
              </a:rPr>
              <a:t>Timely Updates</a:t>
            </a:r>
          </a:p>
          <a:p>
            <a:pPr marL="609585" indent="-609585">
              <a:buAutoNum type="arabicPeriod"/>
            </a:pPr>
            <a:r>
              <a:rPr lang="en-US" sz="3200" dirty="0">
                <a:solidFill>
                  <a:srgbClr val="223D95"/>
                </a:solidFill>
              </a:rPr>
              <a:t>Confirmability</a:t>
            </a:r>
          </a:p>
        </p:txBody>
      </p:sp>
    </p:spTree>
    <p:extLst>
      <p:ext uri="{BB962C8B-B14F-4D97-AF65-F5344CB8AC3E}">
        <p14:creationId xmlns:p14="http://schemas.microsoft.com/office/powerpoint/2010/main" val="55759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DC9E0-855F-604D-89D4-6DC520791650}"/>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a:xfrm>
            <a:off x="838200" y="3112558"/>
            <a:ext cx="10515600" cy="1290108"/>
          </a:xfrm>
        </p:spPr>
        <p:txBody>
          <a:bodyPr>
            <a:normAutofit/>
          </a:bodyPr>
          <a:lstStyle/>
          <a:p>
            <a:pPr marL="0" indent="0" algn="ctr">
              <a:buNone/>
            </a:pPr>
            <a:r>
              <a:rPr lang="en-US" sz="3200" dirty="0">
                <a:solidFill>
                  <a:srgbClr val="223D95"/>
                </a:solidFill>
              </a:rPr>
              <a:t>1.9 upstream == 1.9 in EKS</a:t>
            </a:r>
          </a:p>
          <a:p>
            <a:pPr algn="ctr"/>
            <a:endParaRPr lang="en-US" sz="3200" dirty="0">
              <a:solidFill>
                <a:srgbClr val="223D95"/>
              </a:solidFill>
            </a:endParaRPr>
          </a:p>
        </p:txBody>
      </p:sp>
    </p:spTree>
    <p:extLst>
      <p:ext uri="{BB962C8B-B14F-4D97-AF65-F5344CB8AC3E}">
        <p14:creationId xmlns:p14="http://schemas.microsoft.com/office/powerpoint/2010/main" val="28221082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a:xfrm>
            <a:off x="618067" y="70061"/>
            <a:ext cx="10515600" cy="1325563"/>
          </a:xfrm>
        </p:spPr>
        <p:txBody>
          <a:bodyPr/>
          <a:lstStyle/>
          <a:p>
            <a:r>
              <a:rPr lang="en-US" dirty="0">
                <a:latin typeface="Arial" panose="020B0604020202020204" pitchFamily="34" charset="0"/>
                <a:cs typeface="Arial" panose="020B0604020202020204" pitchFamily="34" charset="0"/>
              </a:rPr>
              <a:t>Conformance Challenges:</a:t>
            </a:r>
          </a:p>
        </p:txBody>
      </p:sp>
      <p:sp>
        <p:nvSpPr>
          <p:cNvPr id="4" name="Rounded Rectangle 3">
            <a:extLst>
              <a:ext uri="{FF2B5EF4-FFF2-40B4-BE49-F238E27FC236}">
                <a16:creationId xmlns:a16="http://schemas.microsoft.com/office/drawing/2014/main" id="{22D5039E-2660-F64C-BFBA-F546EAB6FE97}"/>
              </a:ext>
            </a:extLst>
          </p:cNvPr>
          <p:cNvSpPr/>
          <p:nvPr/>
        </p:nvSpPr>
        <p:spPr>
          <a:xfrm>
            <a:off x="2828724" y="3174533"/>
            <a:ext cx="6507005" cy="3366652"/>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223D95"/>
              </a:solidFill>
              <a:latin typeface="Arial" panose="020B0604020202020204" pitchFamily="34" charset="0"/>
              <a:cs typeface="Arial" panose="020B0604020202020204" pitchFamily="34" charset="0"/>
            </a:endParaRPr>
          </a:p>
        </p:txBody>
      </p:sp>
      <p:pic>
        <p:nvPicPr>
          <p:cNvPr id="5" name="cluster">
            <a:extLst>
              <a:ext uri="{FF2B5EF4-FFF2-40B4-BE49-F238E27FC236}">
                <a16:creationId xmlns:a16="http://schemas.microsoft.com/office/drawing/2014/main" id="{35C90E33-7B6B-5B46-B987-96F930FEE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1001" y="3650739"/>
            <a:ext cx="1096948" cy="1157889"/>
          </a:xfrm>
          <a:prstGeom prst="rect">
            <a:avLst/>
          </a:prstGeom>
        </p:spPr>
      </p:pic>
      <p:pic>
        <p:nvPicPr>
          <p:cNvPr id="8" name="Picture 7">
            <a:extLst>
              <a:ext uri="{FF2B5EF4-FFF2-40B4-BE49-F238E27FC236}">
                <a16:creationId xmlns:a16="http://schemas.microsoft.com/office/drawing/2014/main" id="{25DA633E-3CAC-8A41-B3E3-A045CAFD8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800" y="2889524"/>
            <a:ext cx="1182200" cy="771713"/>
          </a:xfrm>
          <a:prstGeom prst="rect">
            <a:avLst/>
          </a:prstGeom>
        </p:spPr>
      </p:pic>
      <p:cxnSp>
        <p:nvCxnSpPr>
          <p:cNvPr id="9" name="Straight Arrow Connector 8">
            <a:extLst>
              <a:ext uri="{FF2B5EF4-FFF2-40B4-BE49-F238E27FC236}">
                <a16:creationId xmlns:a16="http://schemas.microsoft.com/office/drawing/2014/main" id="{B428DCD4-A680-7E4E-8CE8-88734E76CB24}"/>
              </a:ext>
            </a:extLst>
          </p:cNvPr>
          <p:cNvCxnSpPr>
            <a:cxnSpLocks/>
          </p:cNvCxnSpPr>
          <p:nvPr/>
        </p:nvCxnSpPr>
        <p:spPr>
          <a:xfrm flipH="1">
            <a:off x="4732407" y="4621822"/>
            <a:ext cx="2602508"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941D93BB-45E4-8A46-AE19-BB4B1B9EAA9B}"/>
              </a:ext>
            </a:extLst>
          </p:cNvPr>
          <p:cNvCxnSpPr>
            <a:cxnSpLocks/>
          </p:cNvCxnSpPr>
          <p:nvPr/>
        </p:nvCxnSpPr>
        <p:spPr>
          <a:xfrm>
            <a:off x="4708693" y="3968404"/>
            <a:ext cx="2660585"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23" name="TextBox 22">
            <a:extLst>
              <a:ext uri="{FF2B5EF4-FFF2-40B4-BE49-F238E27FC236}">
                <a16:creationId xmlns:a16="http://schemas.microsoft.com/office/drawing/2014/main" id="{04ED7273-BFC6-8349-BC2F-4F597A7DE386}"/>
              </a:ext>
            </a:extLst>
          </p:cNvPr>
          <p:cNvSpPr txBox="1"/>
          <p:nvPr/>
        </p:nvSpPr>
        <p:spPr>
          <a:xfrm>
            <a:off x="3246507" y="4884015"/>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Workers</a:t>
            </a:r>
          </a:p>
        </p:txBody>
      </p:sp>
      <p:pic>
        <p:nvPicPr>
          <p:cNvPr id="27" name="cluster">
            <a:extLst>
              <a:ext uri="{FF2B5EF4-FFF2-40B4-BE49-F238E27FC236}">
                <a16:creationId xmlns:a16="http://schemas.microsoft.com/office/drawing/2014/main" id="{1C6ECB2E-A38F-304B-A211-6AE943D91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786" y="3650737"/>
            <a:ext cx="1096948" cy="1157889"/>
          </a:xfrm>
          <a:prstGeom prst="rect">
            <a:avLst/>
          </a:prstGeom>
        </p:spPr>
      </p:pic>
      <p:sp>
        <p:nvSpPr>
          <p:cNvPr id="30" name="TextBox 29">
            <a:extLst>
              <a:ext uri="{FF2B5EF4-FFF2-40B4-BE49-F238E27FC236}">
                <a16:creationId xmlns:a16="http://schemas.microsoft.com/office/drawing/2014/main" id="{C330E552-0292-6D42-915D-92880D2AFE96}"/>
              </a:ext>
            </a:extLst>
          </p:cNvPr>
          <p:cNvSpPr txBox="1"/>
          <p:nvPr/>
        </p:nvSpPr>
        <p:spPr>
          <a:xfrm>
            <a:off x="7692786" y="4874460"/>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Masters</a:t>
            </a:r>
          </a:p>
        </p:txBody>
      </p:sp>
      <p:sp>
        <p:nvSpPr>
          <p:cNvPr id="34" name="TextBox 33">
            <a:extLst>
              <a:ext uri="{FF2B5EF4-FFF2-40B4-BE49-F238E27FC236}">
                <a16:creationId xmlns:a16="http://schemas.microsoft.com/office/drawing/2014/main" id="{042EA033-C2E7-BD4F-9E3C-445236B31825}"/>
              </a:ext>
            </a:extLst>
          </p:cNvPr>
          <p:cNvSpPr txBox="1"/>
          <p:nvPr/>
        </p:nvSpPr>
        <p:spPr>
          <a:xfrm>
            <a:off x="3619906" y="2063588"/>
            <a:ext cx="4945047" cy="830997"/>
          </a:xfrm>
          <a:prstGeom prst="rect">
            <a:avLst/>
          </a:prstGeom>
          <a:noFill/>
        </p:spPr>
        <p:txBody>
          <a:bodyPr wrap="square" rtlCol="0">
            <a:spAutoFit/>
          </a:bodyPr>
          <a:lstStyle/>
          <a:p>
            <a:pPr algn="ctr" defTabSz="914377"/>
            <a:r>
              <a:rPr lang="en-US" sz="2400" dirty="0">
                <a:solidFill>
                  <a:srgbClr val="223D95"/>
                </a:solidFill>
                <a:latin typeface="Arial" panose="020B0604020202020204" pitchFamily="34" charset="0"/>
                <a:cs typeface="Arial" panose="020B0604020202020204" pitchFamily="34" charset="0"/>
              </a:rPr>
              <a:t>Kubernetes assumes a single network for workers and masters</a:t>
            </a:r>
          </a:p>
        </p:txBody>
      </p:sp>
      <p:sp>
        <p:nvSpPr>
          <p:cNvPr id="35" name="TextBox 34">
            <a:extLst>
              <a:ext uri="{FF2B5EF4-FFF2-40B4-BE49-F238E27FC236}">
                <a16:creationId xmlns:a16="http://schemas.microsoft.com/office/drawing/2014/main" id="{49B467DC-B646-FB47-9AF8-8462ED92ACA3}"/>
              </a:ext>
            </a:extLst>
          </p:cNvPr>
          <p:cNvSpPr txBox="1"/>
          <p:nvPr/>
        </p:nvSpPr>
        <p:spPr>
          <a:xfrm>
            <a:off x="5295354" y="3415530"/>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API Access</a:t>
            </a:r>
          </a:p>
        </p:txBody>
      </p:sp>
      <p:sp>
        <p:nvSpPr>
          <p:cNvPr id="36" name="TextBox 35">
            <a:extLst>
              <a:ext uri="{FF2B5EF4-FFF2-40B4-BE49-F238E27FC236}">
                <a16:creationId xmlns:a16="http://schemas.microsoft.com/office/drawing/2014/main" id="{92C149D4-247C-1645-84DD-5E042C08F1B1}"/>
              </a:ext>
            </a:extLst>
          </p:cNvPr>
          <p:cNvSpPr txBox="1"/>
          <p:nvPr/>
        </p:nvSpPr>
        <p:spPr>
          <a:xfrm>
            <a:off x="5349481" y="4740386"/>
            <a:ext cx="1485900" cy="666977"/>
          </a:xfrm>
          <a:prstGeom prst="rect">
            <a:avLst/>
          </a:prstGeom>
          <a:noFill/>
        </p:spPr>
        <p:txBody>
          <a:bodyPr wrap="square" rtlCol="0">
            <a:spAutoFit/>
          </a:bodyPr>
          <a:lstStyle/>
          <a:p>
            <a:pPr algn="ctr" defTabSz="914377"/>
            <a:r>
              <a:rPr lang="en-US" sz="1867" dirty="0" err="1">
                <a:solidFill>
                  <a:srgbClr val="223D95"/>
                </a:solidFill>
                <a:latin typeface="Arial" panose="020B0604020202020204" pitchFamily="34" charset="0"/>
                <a:cs typeface="Arial" panose="020B0604020202020204" pitchFamily="34" charset="0"/>
              </a:rPr>
              <a:t>Kubectl</a:t>
            </a:r>
            <a:r>
              <a:rPr lang="en-US" sz="1867" dirty="0">
                <a:solidFill>
                  <a:srgbClr val="223D95"/>
                </a:solidFill>
                <a:latin typeface="Arial" panose="020B0604020202020204" pitchFamily="34" charset="0"/>
                <a:cs typeface="Arial" panose="020B0604020202020204" pitchFamily="34" charset="0"/>
              </a:rPr>
              <a:t> Exec/Logs</a:t>
            </a:r>
          </a:p>
        </p:txBody>
      </p:sp>
    </p:spTree>
    <p:extLst>
      <p:ext uri="{BB962C8B-B14F-4D97-AF65-F5344CB8AC3E}">
        <p14:creationId xmlns:p14="http://schemas.microsoft.com/office/powerpoint/2010/main" val="107383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a:xfrm>
            <a:off x="624881" y="51457"/>
            <a:ext cx="10515600" cy="1325563"/>
          </a:xfrm>
        </p:spPr>
        <p:txBody>
          <a:bodyPr/>
          <a:lstStyle/>
          <a:p>
            <a:r>
              <a:rPr lang="en-US" dirty="0">
                <a:solidFill>
                  <a:srgbClr val="223D95"/>
                </a:solidFill>
                <a:latin typeface="Arial" panose="020B0604020202020204" pitchFamily="34" charset="0"/>
                <a:cs typeface="Arial" panose="020B0604020202020204" pitchFamily="34" charset="0"/>
              </a:rPr>
              <a:t>Conformance Challenges:</a:t>
            </a:r>
          </a:p>
        </p:txBody>
      </p:sp>
      <p:sp>
        <p:nvSpPr>
          <p:cNvPr id="4" name="Rounded Rectangle 3">
            <a:extLst>
              <a:ext uri="{FF2B5EF4-FFF2-40B4-BE49-F238E27FC236}">
                <a16:creationId xmlns:a16="http://schemas.microsoft.com/office/drawing/2014/main" id="{22D5039E-2660-F64C-BFBA-F546EAB6FE97}"/>
              </a:ext>
            </a:extLst>
          </p:cNvPr>
          <p:cNvSpPr/>
          <p:nvPr/>
        </p:nvSpPr>
        <p:spPr>
          <a:xfrm>
            <a:off x="669926" y="2754254"/>
            <a:ext cx="4927908" cy="3825489"/>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223D95"/>
              </a:solidFill>
              <a:latin typeface="Arial" panose="020B0604020202020204" pitchFamily="34" charset="0"/>
              <a:cs typeface="Arial" panose="020B0604020202020204" pitchFamily="34" charset="0"/>
            </a:endParaRPr>
          </a:p>
        </p:txBody>
      </p:sp>
      <p:pic>
        <p:nvPicPr>
          <p:cNvPr id="5" name="cluster">
            <a:extLst>
              <a:ext uri="{FF2B5EF4-FFF2-40B4-BE49-F238E27FC236}">
                <a16:creationId xmlns:a16="http://schemas.microsoft.com/office/drawing/2014/main" id="{35C90E33-7B6B-5B46-B987-96F930FEE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548" y="3859606"/>
            <a:ext cx="1096948" cy="1157889"/>
          </a:xfrm>
          <a:prstGeom prst="rect">
            <a:avLst/>
          </a:prstGeom>
        </p:spPr>
      </p:pic>
      <p:pic>
        <p:nvPicPr>
          <p:cNvPr id="8" name="Picture 7">
            <a:extLst>
              <a:ext uri="{FF2B5EF4-FFF2-40B4-BE49-F238E27FC236}">
                <a16:creationId xmlns:a16="http://schemas.microsoft.com/office/drawing/2014/main" id="{25DA633E-3CAC-8A41-B3E3-A045CAFD8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69244"/>
            <a:ext cx="1343321" cy="876889"/>
          </a:xfrm>
          <a:prstGeom prst="rect">
            <a:avLst/>
          </a:prstGeom>
        </p:spPr>
      </p:pic>
      <p:cxnSp>
        <p:nvCxnSpPr>
          <p:cNvPr id="9" name="Straight Arrow Connector 8">
            <a:extLst>
              <a:ext uri="{FF2B5EF4-FFF2-40B4-BE49-F238E27FC236}">
                <a16:creationId xmlns:a16="http://schemas.microsoft.com/office/drawing/2014/main" id="{B428DCD4-A680-7E4E-8CE8-88734E76CB24}"/>
              </a:ext>
            </a:extLst>
          </p:cNvPr>
          <p:cNvCxnSpPr>
            <a:cxnSpLocks/>
          </p:cNvCxnSpPr>
          <p:nvPr/>
        </p:nvCxnSpPr>
        <p:spPr>
          <a:xfrm flipH="1">
            <a:off x="6423337" y="4773061"/>
            <a:ext cx="2315043"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22" name="Straight Arrow Connector 21">
            <a:extLst>
              <a:ext uri="{FF2B5EF4-FFF2-40B4-BE49-F238E27FC236}">
                <a16:creationId xmlns:a16="http://schemas.microsoft.com/office/drawing/2014/main" id="{941D93BB-45E4-8A46-AE19-BB4B1B9EAA9B}"/>
              </a:ext>
            </a:extLst>
          </p:cNvPr>
          <p:cNvCxnSpPr>
            <a:cxnSpLocks/>
          </p:cNvCxnSpPr>
          <p:nvPr/>
        </p:nvCxnSpPr>
        <p:spPr>
          <a:xfrm>
            <a:off x="3727232" y="4234934"/>
            <a:ext cx="4630080"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23" name="TextBox 22">
            <a:extLst>
              <a:ext uri="{FF2B5EF4-FFF2-40B4-BE49-F238E27FC236}">
                <a16:creationId xmlns:a16="http://schemas.microsoft.com/office/drawing/2014/main" id="{04ED7273-BFC6-8349-BC2F-4F597A7DE386}"/>
              </a:ext>
            </a:extLst>
          </p:cNvPr>
          <p:cNvSpPr txBox="1"/>
          <p:nvPr/>
        </p:nvSpPr>
        <p:spPr>
          <a:xfrm>
            <a:off x="2292451" y="5017494"/>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Workers</a:t>
            </a:r>
          </a:p>
        </p:txBody>
      </p:sp>
      <p:pic>
        <p:nvPicPr>
          <p:cNvPr id="27" name="cluster">
            <a:extLst>
              <a:ext uri="{FF2B5EF4-FFF2-40B4-BE49-F238E27FC236}">
                <a16:creationId xmlns:a16="http://schemas.microsoft.com/office/drawing/2014/main" id="{1C6ECB2E-A38F-304B-A211-6AE943D91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082" y="3856647"/>
            <a:ext cx="1096948" cy="1157889"/>
          </a:xfrm>
          <a:prstGeom prst="rect">
            <a:avLst/>
          </a:prstGeom>
        </p:spPr>
      </p:pic>
      <p:sp>
        <p:nvSpPr>
          <p:cNvPr id="30" name="TextBox 29">
            <a:extLst>
              <a:ext uri="{FF2B5EF4-FFF2-40B4-BE49-F238E27FC236}">
                <a16:creationId xmlns:a16="http://schemas.microsoft.com/office/drawing/2014/main" id="{C330E552-0292-6D42-915D-92880D2AFE96}"/>
              </a:ext>
            </a:extLst>
          </p:cNvPr>
          <p:cNvSpPr txBox="1"/>
          <p:nvPr/>
        </p:nvSpPr>
        <p:spPr>
          <a:xfrm>
            <a:off x="8558912" y="5017493"/>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Masters</a:t>
            </a:r>
          </a:p>
        </p:txBody>
      </p:sp>
      <p:sp>
        <p:nvSpPr>
          <p:cNvPr id="34" name="TextBox 33">
            <a:extLst>
              <a:ext uri="{FF2B5EF4-FFF2-40B4-BE49-F238E27FC236}">
                <a16:creationId xmlns:a16="http://schemas.microsoft.com/office/drawing/2014/main" id="{042EA033-C2E7-BD4F-9E3C-445236B31825}"/>
              </a:ext>
            </a:extLst>
          </p:cNvPr>
          <p:cNvSpPr txBox="1"/>
          <p:nvPr/>
        </p:nvSpPr>
        <p:spPr>
          <a:xfrm>
            <a:off x="3670707" y="1825625"/>
            <a:ext cx="4945047" cy="830997"/>
          </a:xfrm>
          <a:prstGeom prst="rect">
            <a:avLst/>
          </a:prstGeom>
          <a:noFill/>
        </p:spPr>
        <p:txBody>
          <a:bodyPr wrap="square" rtlCol="0">
            <a:spAutoFit/>
          </a:bodyPr>
          <a:lstStyle/>
          <a:p>
            <a:pPr algn="ctr" defTabSz="914377"/>
            <a:r>
              <a:rPr lang="en-US" sz="2400" dirty="0">
                <a:solidFill>
                  <a:srgbClr val="223D95"/>
                </a:solidFill>
                <a:latin typeface="Arial" panose="020B0604020202020204" pitchFamily="34" charset="0"/>
                <a:cs typeface="Arial" panose="020B0604020202020204" pitchFamily="34" charset="0"/>
              </a:rPr>
              <a:t>EKS runs across multiple networks and accounts </a:t>
            </a:r>
          </a:p>
        </p:txBody>
      </p:sp>
      <p:sp>
        <p:nvSpPr>
          <p:cNvPr id="35" name="TextBox 34">
            <a:extLst>
              <a:ext uri="{FF2B5EF4-FFF2-40B4-BE49-F238E27FC236}">
                <a16:creationId xmlns:a16="http://schemas.microsoft.com/office/drawing/2014/main" id="{49B467DC-B646-FB47-9AF8-8462ED92ACA3}"/>
              </a:ext>
            </a:extLst>
          </p:cNvPr>
          <p:cNvSpPr txBox="1"/>
          <p:nvPr/>
        </p:nvSpPr>
        <p:spPr>
          <a:xfrm>
            <a:off x="3647594" y="3651463"/>
            <a:ext cx="148590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API Access</a:t>
            </a:r>
          </a:p>
        </p:txBody>
      </p:sp>
      <p:sp>
        <p:nvSpPr>
          <p:cNvPr id="36" name="TextBox 35">
            <a:extLst>
              <a:ext uri="{FF2B5EF4-FFF2-40B4-BE49-F238E27FC236}">
                <a16:creationId xmlns:a16="http://schemas.microsoft.com/office/drawing/2014/main" id="{92C149D4-247C-1645-84DD-5E042C08F1B1}"/>
              </a:ext>
            </a:extLst>
          </p:cNvPr>
          <p:cNvSpPr txBox="1"/>
          <p:nvPr/>
        </p:nvSpPr>
        <p:spPr>
          <a:xfrm>
            <a:off x="6989439" y="4921702"/>
            <a:ext cx="1485900" cy="666977"/>
          </a:xfrm>
          <a:prstGeom prst="rect">
            <a:avLst/>
          </a:prstGeom>
          <a:noFill/>
        </p:spPr>
        <p:txBody>
          <a:bodyPr wrap="square" rtlCol="0">
            <a:spAutoFit/>
          </a:bodyPr>
          <a:lstStyle/>
          <a:p>
            <a:pPr algn="ctr" defTabSz="914377"/>
            <a:r>
              <a:rPr lang="en-US" sz="1867" dirty="0" err="1">
                <a:solidFill>
                  <a:srgbClr val="223D95"/>
                </a:solidFill>
                <a:latin typeface="Arial" panose="020B0604020202020204" pitchFamily="34" charset="0"/>
                <a:cs typeface="Arial" panose="020B0604020202020204" pitchFamily="34" charset="0"/>
              </a:rPr>
              <a:t>Kubectl</a:t>
            </a:r>
            <a:r>
              <a:rPr lang="en-US" sz="1867" dirty="0">
                <a:solidFill>
                  <a:srgbClr val="223D95"/>
                </a:solidFill>
                <a:latin typeface="Arial" panose="020B0604020202020204" pitchFamily="34" charset="0"/>
                <a:cs typeface="Arial" panose="020B0604020202020204" pitchFamily="34" charset="0"/>
              </a:rPr>
              <a:t> Exec/Logs</a:t>
            </a:r>
          </a:p>
        </p:txBody>
      </p:sp>
      <p:sp>
        <p:nvSpPr>
          <p:cNvPr id="14" name="TextBox 13">
            <a:extLst>
              <a:ext uri="{FF2B5EF4-FFF2-40B4-BE49-F238E27FC236}">
                <a16:creationId xmlns:a16="http://schemas.microsoft.com/office/drawing/2014/main" id="{D54274F6-DBC6-E640-8EBE-B8361C39672D}"/>
              </a:ext>
            </a:extLst>
          </p:cNvPr>
          <p:cNvSpPr txBox="1"/>
          <p:nvPr/>
        </p:nvSpPr>
        <p:spPr>
          <a:xfrm>
            <a:off x="2011380" y="6105213"/>
            <a:ext cx="204804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Customer VPC</a:t>
            </a:r>
          </a:p>
        </p:txBody>
      </p:sp>
      <p:sp>
        <p:nvSpPr>
          <p:cNvPr id="15" name="Rounded Rectangle 14">
            <a:extLst>
              <a:ext uri="{FF2B5EF4-FFF2-40B4-BE49-F238E27FC236}">
                <a16:creationId xmlns:a16="http://schemas.microsoft.com/office/drawing/2014/main" id="{061B4149-2494-6E43-8242-7B51BC64BDDF}"/>
              </a:ext>
            </a:extLst>
          </p:cNvPr>
          <p:cNvSpPr/>
          <p:nvPr/>
        </p:nvSpPr>
        <p:spPr>
          <a:xfrm>
            <a:off x="6837910" y="2756703"/>
            <a:ext cx="4927908" cy="3825489"/>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rgbClr val="223D95"/>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7BE742EE-3BFB-1345-977F-E337CF392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1263" y="2315808"/>
            <a:ext cx="1343321" cy="876889"/>
          </a:xfrm>
          <a:prstGeom prst="rect">
            <a:avLst/>
          </a:prstGeom>
        </p:spPr>
      </p:pic>
      <p:sp>
        <p:nvSpPr>
          <p:cNvPr id="10" name="&quot;No&quot; Symbol 9">
            <a:extLst>
              <a:ext uri="{FF2B5EF4-FFF2-40B4-BE49-F238E27FC236}">
                <a16:creationId xmlns:a16="http://schemas.microsoft.com/office/drawing/2014/main" id="{0A0BB95F-5493-7042-BACD-812AA79D89D2}"/>
              </a:ext>
            </a:extLst>
          </p:cNvPr>
          <p:cNvSpPr/>
          <p:nvPr/>
        </p:nvSpPr>
        <p:spPr>
          <a:xfrm>
            <a:off x="5384513" y="4475086"/>
            <a:ext cx="996336" cy="893232"/>
          </a:xfrm>
          <a:prstGeom prst="noSmoking">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rgbClr val="223D95"/>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713C894C-79B1-B045-9322-435360DA2FA8}"/>
              </a:ext>
            </a:extLst>
          </p:cNvPr>
          <p:cNvSpPr txBox="1"/>
          <p:nvPr/>
        </p:nvSpPr>
        <p:spPr>
          <a:xfrm>
            <a:off x="8357312" y="6103414"/>
            <a:ext cx="2048040" cy="379656"/>
          </a:xfrm>
          <a:prstGeom prst="rect">
            <a:avLst/>
          </a:prstGeom>
          <a:noFill/>
        </p:spPr>
        <p:txBody>
          <a:bodyPr wrap="square" rtlCol="0">
            <a:spAutoFit/>
          </a:bodyPr>
          <a:lstStyle/>
          <a:p>
            <a:pPr algn="ctr" defTabSz="914377"/>
            <a:r>
              <a:rPr lang="en-US" sz="1867" dirty="0">
                <a:solidFill>
                  <a:srgbClr val="223D95"/>
                </a:solidFill>
                <a:latin typeface="Arial" panose="020B0604020202020204" pitchFamily="34" charset="0"/>
                <a:cs typeface="Arial" panose="020B0604020202020204" pitchFamily="34" charset="0"/>
              </a:rPr>
              <a:t>EKS VPC</a:t>
            </a:r>
          </a:p>
        </p:txBody>
      </p:sp>
    </p:spTree>
    <p:extLst>
      <p:ext uri="{BB962C8B-B14F-4D97-AF65-F5344CB8AC3E}">
        <p14:creationId xmlns:p14="http://schemas.microsoft.com/office/powerpoint/2010/main" val="343663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p:txBody>
          <a:bodyPr/>
          <a:lstStyle/>
          <a:p>
            <a:r>
              <a:rPr lang="en-US" dirty="0"/>
              <a:t>Ways to solve this</a:t>
            </a:r>
          </a:p>
        </p:txBody>
      </p:sp>
      <p:sp>
        <p:nvSpPr>
          <p:cNvPr id="4" name="Content Placeholder 5">
            <a:extLst>
              <a:ext uri="{FF2B5EF4-FFF2-40B4-BE49-F238E27FC236}">
                <a16:creationId xmlns:a16="http://schemas.microsoft.com/office/drawing/2014/main" id="{FFE84D40-E2D1-664A-9997-B09D76A88065}"/>
              </a:ext>
            </a:extLst>
          </p:cNvPr>
          <p:cNvSpPr>
            <a:spLocks noGrp="1"/>
          </p:cNvSpPr>
          <p:nvPr>
            <p:ph idx="1"/>
          </p:nvPr>
        </p:nvSpPr>
        <p:spPr/>
        <p:txBody>
          <a:bodyPr/>
          <a:lstStyle/>
          <a:p>
            <a:r>
              <a:rPr lang="en-US" dirty="0">
                <a:solidFill>
                  <a:srgbClr val="223D95"/>
                </a:solidFill>
              </a:rPr>
              <a:t>1: Require opening security groups to our IP range (Manual, error-prone, gross)</a:t>
            </a:r>
          </a:p>
          <a:p>
            <a:r>
              <a:rPr lang="en-US" dirty="0">
                <a:solidFill>
                  <a:srgbClr val="223D95"/>
                </a:solidFill>
              </a:rPr>
              <a:t>2: Do something different</a:t>
            </a:r>
          </a:p>
        </p:txBody>
      </p:sp>
    </p:spTree>
    <p:extLst>
      <p:ext uri="{BB962C8B-B14F-4D97-AF65-F5344CB8AC3E}">
        <p14:creationId xmlns:p14="http://schemas.microsoft.com/office/powerpoint/2010/main" val="933463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p:txBody>
          <a:bodyPr/>
          <a:lstStyle/>
          <a:p>
            <a:r>
              <a:rPr lang="en-US" dirty="0"/>
              <a:t>A different way: EKS Cross-Account Networking</a:t>
            </a:r>
          </a:p>
        </p:txBody>
      </p:sp>
      <p:sp>
        <p:nvSpPr>
          <p:cNvPr id="4" name="Rounded Rectangle 3">
            <a:extLst>
              <a:ext uri="{FF2B5EF4-FFF2-40B4-BE49-F238E27FC236}">
                <a16:creationId xmlns:a16="http://schemas.microsoft.com/office/drawing/2014/main" id="{22D5039E-2660-F64C-BFBA-F546EAB6FE97}"/>
              </a:ext>
            </a:extLst>
          </p:cNvPr>
          <p:cNvSpPr/>
          <p:nvPr/>
        </p:nvSpPr>
        <p:spPr>
          <a:xfrm>
            <a:off x="669925" y="2047648"/>
            <a:ext cx="4927908" cy="3825489"/>
          </a:xfrm>
          <a:prstGeom prst="roundRect">
            <a:avLst>
              <a:gd name="adj" fmla="val 0"/>
            </a:avLst>
          </a:prstGeom>
          <a:noFill/>
          <a:ln w="6350">
            <a:solidFill>
              <a:srgbClr val="00B05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5" name="cluster">
            <a:extLst>
              <a:ext uri="{FF2B5EF4-FFF2-40B4-BE49-F238E27FC236}">
                <a16:creationId xmlns:a16="http://schemas.microsoft.com/office/drawing/2014/main" id="{35C90E33-7B6B-5B46-B987-96F930FEE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321" y="3552829"/>
            <a:ext cx="1096948" cy="1157889"/>
          </a:xfrm>
          <a:prstGeom prst="rect">
            <a:avLst/>
          </a:prstGeom>
        </p:spPr>
      </p:pic>
      <p:pic>
        <p:nvPicPr>
          <p:cNvPr id="8" name="Picture 7">
            <a:extLst>
              <a:ext uri="{FF2B5EF4-FFF2-40B4-BE49-F238E27FC236}">
                <a16:creationId xmlns:a16="http://schemas.microsoft.com/office/drawing/2014/main" id="{25DA633E-3CAC-8A41-B3E3-A045CAFD86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762638"/>
            <a:ext cx="1343321" cy="876889"/>
          </a:xfrm>
          <a:prstGeom prst="rect">
            <a:avLst/>
          </a:prstGeom>
        </p:spPr>
      </p:pic>
      <p:sp>
        <p:nvSpPr>
          <p:cNvPr id="23" name="TextBox 22">
            <a:extLst>
              <a:ext uri="{FF2B5EF4-FFF2-40B4-BE49-F238E27FC236}">
                <a16:creationId xmlns:a16="http://schemas.microsoft.com/office/drawing/2014/main" id="{04ED7273-BFC6-8349-BC2F-4F597A7DE386}"/>
              </a:ext>
            </a:extLst>
          </p:cNvPr>
          <p:cNvSpPr txBox="1"/>
          <p:nvPr/>
        </p:nvSpPr>
        <p:spPr>
          <a:xfrm>
            <a:off x="1214223" y="4710717"/>
            <a:ext cx="1485900" cy="379656"/>
          </a:xfrm>
          <a:prstGeom prst="rect">
            <a:avLst/>
          </a:prstGeom>
          <a:noFill/>
        </p:spPr>
        <p:txBody>
          <a:bodyPr wrap="square" rtlCol="0">
            <a:spAutoFit/>
          </a:bodyPr>
          <a:lstStyle/>
          <a:p>
            <a:pPr algn="ctr" defTabSz="914377"/>
            <a:r>
              <a:rPr lang="en-US" sz="1867" dirty="0"/>
              <a:t>Workers</a:t>
            </a:r>
          </a:p>
        </p:txBody>
      </p:sp>
      <p:pic>
        <p:nvPicPr>
          <p:cNvPr id="27" name="cluster">
            <a:extLst>
              <a:ext uri="{FF2B5EF4-FFF2-40B4-BE49-F238E27FC236}">
                <a16:creationId xmlns:a16="http://schemas.microsoft.com/office/drawing/2014/main" id="{1C6ECB2E-A38F-304B-A211-6AE943D91D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1519" y="3127665"/>
            <a:ext cx="1521932" cy="1606484"/>
          </a:xfrm>
          <a:prstGeom prst="rect">
            <a:avLst/>
          </a:prstGeom>
        </p:spPr>
      </p:pic>
      <p:sp>
        <p:nvSpPr>
          <p:cNvPr id="30" name="TextBox 29">
            <a:extLst>
              <a:ext uri="{FF2B5EF4-FFF2-40B4-BE49-F238E27FC236}">
                <a16:creationId xmlns:a16="http://schemas.microsoft.com/office/drawing/2014/main" id="{C330E552-0292-6D42-915D-92880D2AFE96}"/>
              </a:ext>
            </a:extLst>
          </p:cNvPr>
          <p:cNvSpPr txBox="1"/>
          <p:nvPr/>
        </p:nvSpPr>
        <p:spPr>
          <a:xfrm>
            <a:off x="9736350" y="4737105"/>
            <a:ext cx="1485900" cy="379656"/>
          </a:xfrm>
          <a:prstGeom prst="rect">
            <a:avLst/>
          </a:prstGeom>
          <a:noFill/>
        </p:spPr>
        <p:txBody>
          <a:bodyPr wrap="square" rtlCol="0">
            <a:spAutoFit/>
          </a:bodyPr>
          <a:lstStyle/>
          <a:p>
            <a:pPr algn="ctr" defTabSz="914377"/>
            <a:r>
              <a:rPr lang="en-US" sz="1867" dirty="0"/>
              <a:t>Masters</a:t>
            </a:r>
          </a:p>
        </p:txBody>
      </p:sp>
      <p:sp>
        <p:nvSpPr>
          <p:cNvPr id="14" name="TextBox 13">
            <a:extLst>
              <a:ext uri="{FF2B5EF4-FFF2-40B4-BE49-F238E27FC236}">
                <a16:creationId xmlns:a16="http://schemas.microsoft.com/office/drawing/2014/main" id="{D54274F6-DBC6-E640-8EBE-B8361C39672D}"/>
              </a:ext>
            </a:extLst>
          </p:cNvPr>
          <p:cNvSpPr txBox="1"/>
          <p:nvPr/>
        </p:nvSpPr>
        <p:spPr>
          <a:xfrm>
            <a:off x="2011379" y="5398607"/>
            <a:ext cx="2048040" cy="379656"/>
          </a:xfrm>
          <a:prstGeom prst="rect">
            <a:avLst/>
          </a:prstGeom>
          <a:noFill/>
        </p:spPr>
        <p:txBody>
          <a:bodyPr wrap="square" rtlCol="0">
            <a:spAutoFit/>
          </a:bodyPr>
          <a:lstStyle/>
          <a:p>
            <a:pPr algn="ctr" defTabSz="914377"/>
            <a:r>
              <a:rPr lang="en-US" sz="1867" dirty="0"/>
              <a:t>Customer VPC</a:t>
            </a:r>
          </a:p>
        </p:txBody>
      </p:sp>
      <p:sp>
        <p:nvSpPr>
          <p:cNvPr id="15" name="Rounded Rectangle 14">
            <a:extLst>
              <a:ext uri="{FF2B5EF4-FFF2-40B4-BE49-F238E27FC236}">
                <a16:creationId xmlns:a16="http://schemas.microsoft.com/office/drawing/2014/main" id="{061B4149-2494-6E43-8242-7B51BC64BDDF}"/>
              </a:ext>
            </a:extLst>
          </p:cNvPr>
          <p:cNvSpPr/>
          <p:nvPr/>
        </p:nvSpPr>
        <p:spPr>
          <a:xfrm>
            <a:off x="6837909" y="2050097"/>
            <a:ext cx="4927908" cy="3825489"/>
          </a:xfrm>
          <a:prstGeom prst="roundRect">
            <a:avLst>
              <a:gd name="adj" fmla="val 0"/>
            </a:avLst>
          </a:prstGeom>
          <a:noFill/>
          <a:ln w="63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Helvetica Neue"/>
              <a:cs typeface="Helvetica Neue"/>
            </a:endParaRPr>
          </a:p>
        </p:txBody>
      </p:sp>
      <p:pic>
        <p:nvPicPr>
          <p:cNvPr id="16" name="Picture 15">
            <a:extLst>
              <a:ext uri="{FF2B5EF4-FFF2-40B4-BE49-F238E27FC236}">
                <a16:creationId xmlns:a16="http://schemas.microsoft.com/office/drawing/2014/main" id="{7BE742EE-3BFB-1345-977F-E337CF3921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1262" y="1609202"/>
            <a:ext cx="1343321" cy="876889"/>
          </a:xfrm>
          <a:prstGeom prst="rect">
            <a:avLst/>
          </a:prstGeom>
        </p:spPr>
      </p:pic>
      <p:sp>
        <p:nvSpPr>
          <p:cNvPr id="21" name="TextBox 20">
            <a:extLst>
              <a:ext uri="{FF2B5EF4-FFF2-40B4-BE49-F238E27FC236}">
                <a16:creationId xmlns:a16="http://schemas.microsoft.com/office/drawing/2014/main" id="{713C894C-79B1-B045-9322-435360DA2FA8}"/>
              </a:ext>
            </a:extLst>
          </p:cNvPr>
          <p:cNvSpPr txBox="1"/>
          <p:nvPr/>
        </p:nvSpPr>
        <p:spPr>
          <a:xfrm>
            <a:off x="8357311" y="5396808"/>
            <a:ext cx="2048040" cy="379656"/>
          </a:xfrm>
          <a:prstGeom prst="rect">
            <a:avLst/>
          </a:prstGeom>
          <a:noFill/>
        </p:spPr>
        <p:txBody>
          <a:bodyPr wrap="square" rtlCol="0">
            <a:spAutoFit/>
          </a:bodyPr>
          <a:lstStyle/>
          <a:p>
            <a:pPr algn="ctr" defTabSz="914377"/>
            <a:r>
              <a:rPr lang="en-US" sz="1867" dirty="0"/>
              <a:t>EKS VPC</a:t>
            </a:r>
          </a:p>
        </p:txBody>
      </p:sp>
      <p:pic>
        <p:nvPicPr>
          <p:cNvPr id="19" name="Picture 18">
            <a:extLst>
              <a:ext uri="{FF2B5EF4-FFF2-40B4-BE49-F238E27FC236}">
                <a16:creationId xmlns:a16="http://schemas.microsoft.com/office/drawing/2014/main" id="{223F87AF-B0BC-0644-A047-35DB1CFEBA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2351" y="2311569"/>
            <a:ext cx="827109" cy="859545"/>
          </a:xfrm>
          <a:prstGeom prst="rect">
            <a:avLst/>
          </a:prstGeom>
        </p:spPr>
      </p:pic>
      <p:sp>
        <p:nvSpPr>
          <p:cNvPr id="20" name="TextBox 19">
            <a:extLst>
              <a:ext uri="{FF2B5EF4-FFF2-40B4-BE49-F238E27FC236}">
                <a16:creationId xmlns:a16="http://schemas.microsoft.com/office/drawing/2014/main" id="{63345DC6-50C0-6B4A-85D0-D8E15C8B6B7D}"/>
              </a:ext>
            </a:extLst>
          </p:cNvPr>
          <p:cNvSpPr txBox="1"/>
          <p:nvPr/>
        </p:nvSpPr>
        <p:spPr>
          <a:xfrm>
            <a:off x="7299090" y="2319040"/>
            <a:ext cx="1820913" cy="666977"/>
          </a:xfrm>
          <a:prstGeom prst="rect">
            <a:avLst/>
          </a:prstGeom>
          <a:noFill/>
        </p:spPr>
        <p:txBody>
          <a:bodyPr wrap="square" rtlCol="0">
            <a:spAutoFit/>
          </a:bodyPr>
          <a:lstStyle/>
          <a:p>
            <a:pPr algn="ctr" defTabSz="914377"/>
            <a:r>
              <a:rPr lang="en-US" sz="1867" dirty="0"/>
              <a:t>Network Load Balancer</a:t>
            </a:r>
          </a:p>
        </p:txBody>
      </p:sp>
      <p:pic>
        <p:nvPicPr>
          <p:cNvPr id="25" name="Picture 24">
            <a:extLst>
              <a:ext uri="{FF2B5EF4-FFF2-40B4-BE49-F238E27FC236}">
                <a16:creationId xmlns:a16="http://schemas.microsoft.com/office/drawing/2014/main" id="{07C699A6-330E-8A4F-AD41-AE60A38F7C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94838" y="4354509"/>
            <a:ext cx="706553" cy="734260"/>
          </a:xfrm>
          <a:prstGeom prst="rect">
            <a:avLst/>
          </a:prstGeom>
        </p:spPr>
      </p:pic>
      <p:sp>
        <p:nvSpPr>
          <p:cNvPr id="26" name="TextBox 25">
            <a:extLst>
              <a:ext uri="{FF2B5EF4-FFF2-40B4-BE49-F238E27FC236}">
                <a16:creationId xmlns:a16="http://schemas.microsoft.com/office/drawing/2014/main" id="{09CD71A5-F161-F144-91E1-B793B0883D76}"/>
              </a:ext>
            </a:extLst>
          </p:cNvPr>
          <p:cNvSpPr txBox="1"/>
          <p:nvPr/>
        </p:nvSpPr>
        <p:spPr>
          <a:xfrm>
            <a:off x="6687497" y="5091475"/>
            <a:ext cx="1820913" cy="379656"/>
          </a:xfrm>
          <a:prstGeom prst="rect">
            <a:avLst/>
          </a:prstGeom>
          <a:noFill/>
        </p:spPr>
        <p:txBody>
          <a:bodyPr wrap="square" rtlCol="0">
            <a:spAutoFit/>
          </a:bodyPr>
          <a:lstStyle/>
          <a:p>
            <a:pPr algn="ctr" defTabSz="914377"/>
            <a:r>
              <a:rPr lang="en-US" sz="1867" dirty="0"/>
              <a:t>ENI</a:t>
            </a:r>
          </a:p>
        </p:txBody>
      </p:sp>
      <p:cxnSp>
        <p:nvCxnSpPr>
          <p:cNvPr id="29" name="Straight Arrow Connector 28">
            <a:extLst>
              <a:ext uri="{FF2B5EF4-FFF2-40B4-BE49-F238E27FC236}">
                <a16:creationId xmlns:a16="http://schemas.microsoft.com/office/drawing/2014/main" id="{B70ADBE0-982D-964D-BFFA-C5DC532D1D68}"/>
              </a:ext>
            </a:extLst>
          </p:cNvPr>
          <p:cNvCxnSpPr>
            <a:cxnSpLocks/>
          </p:cNvCxnSpPr>
          <p:nvPr/>
        </p:nvCxnSpPr>
        <p:spPr>
          <a:xfrm flipV="1">
            <a:off x="2700123" y="2857909"/>
            <a:ext cx="3540084" cy="118169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1" name="TextBox 30">
            <a:extLst>
              <a:ext uri="{FF2B5EF4-FFF2-40B4-BE49-F238E27FC236}">
                <a16:creationId xmlns:a16="http://schemas.microsoft.com/office/drawing/2014/main" id="{EF549617-19D7-B040-BED9-EA203796A301}"/>
              </a:ext>
            </a:extLst>
          </p:cNvPr>
          <p:cNvSpPr txBox="1"/>
          <p:nvPr/>
        </p:nvSpPr>
        <p:spPr>
          <a:xfrm>
            <a:off x="3133878" y="3016667"/>
            <a:ext cx="1485900" cy="379656"/>
          </a:xfrm>
          <a:prstGeom prst="rect">
            <a:avLst/>
          </a:prstGeom>
          <a:noFill/>
        </p:spPr>
        <p:txBody>
          <a:bodyPr wrap="square" rtlCol="0">
            <a:spAutoFit/>
          </a:bodyPr>
          <a:lstStyle/>
          <a:p>
            <a:pPr algn="ctr" defTabSz="914377"/>
            <a:r>
              <a:rPr lang="en-US" sz="1867" dirty="0"/>
              <a:t>API Access</a:t>
            </a:r>
          </a:p>
        </p:txBody>
      </p:sp>
      <p:cxnSp>
        <p:nvCxnSpPr>
          <p:cNvPr id="32" name="Straight Arrow Connector 31">
            <a:extLst>
              <a:ext uri="{FF2B5EF4-FFF2-40B4-BE49-F238E27FC236}">
                <a16:creationId xmlns:a16="http://schemas.microsoft.com/office/drawing/2014/main" id="{530AA052-97E3-EA47-8D0D-2C77CD966086}"/>
              </a:ext>
            </a:extLst>
          </p:cNvPr>
          <p:cNvCxnSpPr>
            <a:cxnSpLocks/>
          </p:cNvCxnSpPr>
          <p:nvPr/>
        </p:nvCxnSpPr>
        <p:spPr>
          <a:xfrm flipH="1">
            <a:off x="2861734" y="4734148"/>
            <a:ext cx="4178367"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33" name="Straight Arrow Connector 32">
            <a:extLst>
              <a:ext uri="{FF2B5EF4-FFF2-40B4-BE49-F238E27FC236}">
                <a16:creationId xmlns:a16="http://schemas.microsoft.com/office/drawing/2014/main" id="{43481F03-C22F-DF45-8037-0CA8511B3185}"/>
              </a:ext>
            </a:extLst>
          </p:cNvPr>
          <p:cNvCxnSpPr>
            <a:cxnSpLocks/>
          </p:cNvCxnSpPr>
          <p:nvPr/>
        </p:nvCxnSpPr>
        <p:spPr>
          <a:xfrm flipH="1">
            <a:off x="8114891" y="4292131"/>
            <a:ext cx="1719792" cy="32247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38" name="TextBox 37">
            <a:extLst>
              <a:ext uri="{FF2B5EF4-FFF2-40B4-BE49-F238E27FC236}">
                <a16:creationId xmlns:a16="http://schemas.microsoft.com/office/drawing/2014/main" id="{06C9BB7F-AA2D-DE43-9E1E-49626114F19C}"/>
              </a:ext>
            </a:extLst>
          </p:cNvPr>
          <p:cNvSpPr txBox="1"/>
          <p:nvPr/>
        </p:nvSpPr>
        <p:spPr>
          <a:xfrm>
            <a:off x="8264914" y="4614607"/>
            <a:ext cx="1485900" cy="666977"/>
          </a:xfrm>
          <a:prstGeom prst="rect">
            <a:avLst/>
          </a:prstGeom>
          <a:noFill/>
        </p:spPr>
        <p:txBody>
          <a:bodyPr wrap="square" rtlCol="0">
            <a:spAutoFit/>
          </a:bodyPr>
          <a:lstStyle/>
          <a:p>
            <a:pPr algn="ctr" defTabSz="914377"/>
            <a:r>
              <a:rPr lang="en-US" sz="1867" dirty="0" err="1"/>
              <a:t>Kubectl</a:t>
            </a:r>
            <a:r>
              <a:rPr lang="en-US" sz="1867" dirty="0"/>
              <a:t> Exec/Logs</a:t>
            </a:r>
          </a:p>
        </p:txBody>
      </p:sp>
      <p:sp>
        <p:nvSpPr>
          <p:cNvPr id="39" name="TextBox 38">
            <a:extLst>
              <a:ext uri="{FF2B5EF4-FFF2-40B4-BE49-F238E27FC236}">
                <a16:creationId xmlns:a16="http://schemas.microsoft.com/office/drawing/2014/main" id="{4838BE03-8946-4D43-86E5-888CAAAE38D4}"/>
              </a:ext>
            </a:extLst>
          </p:cNvPr>
          <p:cNvSpPr txBox="1"/>
          <p:nvPr/>
        </p:nvSpPr>
        <p:spPr>
          <a:xfrm>
            <a:off x="4101879" y="4295471"/>
            <a:ext cx="1485900" cy="379656"/>
          </a:xfrm>
          <a:prstGeom prst="rect">
            <a:avLst/>
          </a:prstGeom>
          <a:noFill/>
        </p:spPr>
        <p:txBody>
          <a:bodyPr wrap="square" rtlCol="0">
            <a:spAutoFit/>
          </a:bodyPr>
          <a:lstStyle/>
          <a:p>
            <a:pPr algn="ctr" defTabSz="914377"/>
            <a:r>
              <a:rPr lang="en-US" sz="1867" dirty="0"/>
              <a:t>TLS</a:t>
            </a:r>
          </a:p>
        </p:txBody>
      </p:sp>
      <p:sp>
        <p:nvSpPr>
          <p:cNvPr id="40" name="TextBox 39">
            <a:extLst>
              <a:ext uri="{FF2B5EF4-FFF2-40B4-BE49-F238E27FC236}">
                <a16:creationId xmlns:a16="http://schemas.microsoft.com/office/drawing/2014/main" id="{65941E62-0976-444F-80CC-C5732FEDCD03}"/>
              </a:ext>
            </a:extLst>
          </p:cNvPr>
          <p:cNvSpPr txBox="1"/>
          <p:nvPr/>
        </p:nvSpPr>
        <p:spPr>
          <a:xfrm>
            <a:off x="6737333" y="3171114"/>
            <a:ext cx="1485900" cy="379656"/>
          </a:xfrm>
          <a:prstGeom prst="rect">
            <a:avLst/>
          </a:prstGeom>
          <a:noFill/>
        </p:spPr>
        <p:txBody>
          <a:bodyPr wrap="square" rtlCol="0">
            <a:spAutoFit/>
          </a:bodyPr>
          <a:lstStyle/>
          <a:p>
            <a:pPr algn="ctr" defTabSz="914377"/>
            <a:r>
              <a:rPr lang="en-US" sz="1867" dirty="0"/>
              <a:t>Static IPs</a:t>
            </a:r>
          </a:p>
        </p:txBody>
      </p:sp>
      <p:cxnSp>
        <p:nvCxnSpPr>
          <p:cNvPr id="41" name="Straight Arrow Connector 40">
            <a:extLst>
              <a:ext uri="{FF2B5EF4-FFF2-40B4-BE49-F238E27FC236}">
                <a16:creationId xmlns:a16="http://schemas.microsoft.com/office/drawing/2014/main" id="{8ACD74DE-B043-5E4D-89EC-873C3BC7890E}"/>
              </a:ext>
            </a:extLst>
          </p:cNvPr>
          <p:cNvCxnSpPr>
            <a:cxnSpLocks/>
          </p:cNvCxnSpPr>
          <p:nvPr/>
        </p:nvCxnSpPr>
        <p:spPr>
          <a:xfrm>
            <a:off x="8425115" y="3127664"/>
            <a:ext cx="1311235" cy="539776"/>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pic>
        <p:nvPicPr>
          <p:cNvPr id="42" name="Picture 41">
            <a:extLst>
              <a:ext uri="{FF2B5EF4-FFF2-40B4-BE49-F238E27FC236}">
                <a16:creationId xmlns:a16="http://schemas.microsoft.com/office/drawing/2014/main" id="{6D31685C-B746-CE49-97F7-CF486E700B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4256" y="4892364"/>
            <a:ext cx="481144" cy="598835"/>
          </a:xfrm>
          <a:prstGeom prst="rect">
            <a:avLst/>
          </a:prstGeom>
        </p:spPr>
      </p:pic>
    </p:spTree>
    <p:extLst>
      <p:ext uri="{BB962C8B-B14F-4D97-AF65-F5344CB8AC3E}">
        <p14:creationId xmlns:p14="http://schemas.microsoft.com/office/powerpoint/2010/main" val="21604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0" grpId="0"/>
      <p:bldP spid="20" grpId="0"/>
      <p:bldP spid="26" grpId="0"/>
      <p:bldP spid="31" grpId="0"/>
      <p:bldP spid="38" grpId="0"/>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86107859-E93A-BD45-8A5E-5CAB3D6243EF}"/>
              </a:ext>
            </a:extLst>
          </p:cNvPr>
          <p:cNvSpPr/>
          <p:nvPr/>
        </p:nvSpPr>
        <p:spPr>
          <a:xfrm>
            <a:off x="2697239" y="1926401"/>
            <a:ext cx="6966856" cy="1832701"/>
          </a:xfrm>
          <a:prstGeom prst="rect">
            <a:avLst/>
          </a:prstGeom>
          <a:solidFill>
            <a:schemeClr val="tx1">
              <a:alpha val="7000"/>
            </a:schemeClr>
          </a:solidFill>
          <a:ln w="6350">
            <a:solidFill>
              <a:srgbClr val="F7981B"/>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a:xfrm>
            <a:off x="562695" y="246708"/>
            <a:ext cx="10515600" cy="1325563"/>
          </a:xfrm>
        </p:spPr>
        <p:txBody>
          <a:bodyPr/>
          <a:lstStyle/>
          <a:p>
            <a:r>
              <a:rPr lang="en-US" dirty="0">
                <a:latin typeface="Arial" panose="020B0604020202020204" pitchFamily="34" charset="0"/>
                <a:cs typeface="Arial" panose="020B0604020202020204" pitchFamily="34" charset="0"/>
              </a:rPr>
              <a:t>EKS Cross-Account Networking: Availability Zones</a:t>
            </a:r>
          </a:p>
        </p:txBody>
      </p:sp>
      <p:sp>
        <p:nvSpPr>
          <p:cNvPr id="34" name="TextBox 32">
            <a:extLst>
              <a:ext uri="{FF2B5EF4-FFF2-40B4-BE49-F238E27FC236}">
                <a16:creationId xmlns:a16="http://schemas.microsoft.com/office/drawing/2014/main" id="{40CDECE1-EC8E-7948-A2A3-BD050DCF53B6}"/>
              </a:ext>
            </a:extLst>
          </p:cNvPr>
          <p:cNvSpPr txBox="1">
            <a:spLocks noChangeArrowheads="1"/>
          </p:cNvSpPr>
          <p:nvPr/>
        </p:nvSpPr>
        <p:spPr bwMode="auto">
          <a:xfrm>
            <a:off x="2375394" y="6136262"/>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1</a:t>
            </a:r>
          </a:p>
        </p:txBody>
      </p:sp>
      <p:pic>
        <p:nvPicPr>
          <p:cNvPr id="35" name="Picture 34">
            <a:extLst>
              <a:ext uri="{FF2B5EF4-FFF2-40B4-BE49-F238E27FC236}">
                <a16:creationId xmlns:a16="http://schemas.microsoft.com/office/drawing/2014/main" id="{5D78014D-B591-3647-BB80-47D11F89C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8372" y="2117843"/>
            <a:ext cx="614824" cy="737788"/>
          </a:xfrm>
          <a:prstGeom prst="rect">
            <a:avLst/>
          </a:prstGeom>
        </p:spPr>
      </p:pic>
      <p:sp>
        <p:nvSpPr>
          <p:cNvPr id="36" name="TextBox 35">
            <a:extLst>
              <a:ext uri="{FF2B5EF4-FFF2-40B4-BE49-F238E27FC236}">
                <a16:creationId xmlns:a16="http://schemas.microsoft.com/office/drawing/2014/main" id="{2AE18F7B-C1D8-7141-8260-72231DFABC87}"/>
              </a:ext>
            </a:extLst>
          </p:cNvPr>
          <p:cNvSpPr txBox="1"/>
          <p:nvPr/>
        </p:nvSpPr>
        <p:spPr>
          <a:xfrm>
            <a:off x="2599268" y="3053965"/>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42" name="Rounded Rectangle 14">
            <a:extLst>
              <a:ext uri="{FF2B5EF4-FFF2-40B4-BE49-F238E27FC236}">
                <a16:creationId xmlns:a16="http://schemas.microsoft.com/office/drawing/2014/main" id="{3FB6FE3F-B82E-774C-8620-1BEA02A5793C}"/>
              </a:ext>
            </a:extLst>
          </p:cNvPr>
          <p:cNvSpPr/>
          <p:nvPr/>
        </p:nvSpPr>
        <p:spPr>
          <a:xfrm>
            <a:off x="2599268" y="1757190"/>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43" name="Rounded Rectangle 14">
            <a:extLst>
              <a:ext uri="{FF2B5EF4-FFF2-40B4-BE49-F238E27FC236}">
                <a16:creationId xmlns:a16="http://schemas.microsoft.com/office/drawing/2014/main" id="{C8770F5E-D18F-7847-B910-B0E6708D7B1F}"/>
              </a:ext>
            </a:extLst>
          </p:cNvPr>
          <p:cNvSpPr/>
          <p:nvPr/>
        </p:nvSpPr>
        <p:spPr>
          <a:xfrm>
            <a:off x="5227534" y="1757190"/>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pic>
        <p:nvPicPr>
          <p:cNvPr id="44" name="Picture 43">
            <a:extLst>
              <a:ext uri="{FF2B5EF4-FFF2-40B4-BE49-F238E27FC236}">
                <a16:creationId xmlns:a16="http://schemas.microsoft.com/office/drawing/2014/main" id="{76C767C6-7265-BE49-AE01-1A0EC31973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523" y="2076406"/>
            <a:ext cx="614824" cy="737788"/>
          </a:xfrm>
          <a:prstGeom prst="rect">
            <a:avLst/>
          </a:prstGeom>
        </p:spPr>
      </p:pic>
      <p:sp>
        <p:nvSpPr>
          <p:cNvPr id="45" name="TextBox 44">
            <a:extLst>
              <a:ext uri="{FF2B5EF4-FFF2-40B4-BE49-F238E27FC236}">
                <a16:creationId xmlns:a16="http://schemas.microsoft.com/office/drawing/2014/main" id="{C2593FB7-4AFC-084D-8533-DDF2170DF56D}"/>
              </a:ext>
            </a:extLst>
          </p:cNvPr>
          <p:cNvSpPr txBox="1"/>
          <p:nvPr/>
        </p:nvSpPr>
        <p:spPr>
          <a:xfrm>
            <a:off x="7855802" y="3053965"/>
            <a:ext cx="1906267" cy="303435"/>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sp>
        <p:nvSpPr>
          <p:cNvPr id="46" name="Rounded Rectangle 14">
            <a:extLst>
              <a:ext uri="{FF2B5EF4-FFF2-40B4-BE49-F238E27FC236}">
                <a16:creationId xmlns:a16="http://schemas.microsoft.com/office/drawing/2014/main" id="{F3FEEC18-449E-D944-9BB2-73FAE2F5B1C6}"/>
              </a:ext>
            </a:extLst>
          </p:cNvPr>
          <p:cNvSpPr/>
          <p:nvPr/>
        </p:nvSpPr>
        <p:spPr>
          <a:xfrm>
            <a:off x="7855802" y="1757190"/>
            <a:ext cx="1906267" cy="4203343"/>
          </a:xfrm>
          <a:prstGeom prst="rect">
            <a:avLst/>
          </a:prstGeom>
          <a:noFill/>
          <a:ln w="6350">
            <a:solidFill>
              <a:schemeClr val="accent1"/>
            </a:solidFill>
            <a:prstDash val="dash"/>
          </a:ln>
        </p:spPr>
        <p:style>
          <a:lnRef idx="2">
            <a:schemeClr val="accent1"/>
          </a:lnRef>
          <a:fillRef idx="1">
            <a:schemeClr val="lt1"/>
          </a:fillRef>
          <a:effectRef idx="0">
            <a:schemeClr val="accent1"/>
          </a:effectRef>
          <a:fontRef idx="minor">
            <a:schemeClr val="dk1"/>
          </a:fontRef>
        </p:style>
        <p:txBody>
          <a:bodyPr anchor="ctr"/>
          <a:lstStyle/>
          <a:p>
            <a:pPr algn="ctr" defTabSz="914377">
              <a:defRPr/>
            </a:pPr>
            <a:endParaRPr lang="en-US" dirty="0">
              <a:solidFill>
                <a:schemeClr val="tx1"/>
              </a:solidFill>
              <a:latin typeface="Arial" panose="020B0604020202020204" pitchFamily="34" charset="0"/>
              <a:cs typeface="Arial" panose="020B0604020202020204" pitchFamily="34" charset="0"/>
            </a:endParaRPr>
          </a:p>
        </p:txBody>
      </p:sp>
      <p:sp>
        <p:nvSpPr>
          <p:cNvPr id="47" name="TextBox 32">
            <a:extLst>
              <a:ext uri="{FF2B5EF4-FFF2-40B4-BE49-F238E27FC236}">
                <a16:creationId xmlns:a16="http://schemas.microsoft.com/office/drawing/2014/main" id="{49679E93-3055-804F-AC72-03AA5769024E}"/>
              </a:ext>
            </a:extLst>
          </p:cNvPr>
          <p:cNvSpPr txBox="1">
            <a:spLocks noChangeArrowheads="1"/>
          </p:cNvSpPr>
          <p:nvPr/>
        </p:nvSpPr>
        <p:spPr bwMode="auto">
          <a:xfrm>
            <a:off x="5003659" y="6136262"/>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2</a:t>
            </a:r>
          </a:p>
        </p:txBody>
      </p:sp>
      <p:sp>
        <p:nvSpPr>
          <p:cNvPr id="48" name="TextBox 32">
            <a:extLst>
              <a:ext uri="{FF2B5EF4-FFF2-40B4-BE49-F238E27FC236}">
                <a16:creationId xmlns:a16="http://schemas.microsoft.com/office/drawing/2014/main" id="{9203F2DF-1D81-4C4D-874C-B9C124E7CFA0}"/>
              </a:ext>
            </a:extLst>
          </p:cNvPr>
          <p:cNvSpPr txBox="1">
            <a:spLocks noChangeArrowheads="1"/>
          </p:cNvSpPr>
          <p:nvPr/>
        </p:nvSpPr>
        <p:spPr bwMode="auto">
          <a:xfrm>
            <a:off x="7631926" y="6136262"/>
            <a:ext cx="2354016" cy="543867"/>
          </a:xfrm>
          <a:prstGeom prst="rect">
            <a:avLst/>
          </a:prstGeom>
          <a:noFill/>
          <a:ln w="9525">
            <a:noFill/>
            <a:miter lim="800000"/>
            <a:headEnd/>
            <a:tailEnd/>
          </a:ln>
        </p:spPr>
        <p:txBody>
          <a:bodyPr wrap="square">
            <a:spAutoFit/>
          </a:bodyPr>
          <a:lstStyle/>
          <a:p>
            <a:pPr algn="ctr" defTabSz="914377"/>
            <a:r>
              <a:rPr lang="en-US" sz="1467" dirty="0">
                <a:latin typeface="Arial" panose="020B0604020202020204" pitchFamily="34" charset="0"/>
                <a:ea typeface="Verdana" pitchFamily="34" charset="0"/>
                <a:cs typeface="Arial" panose="020B0604020202020204" pitchFamily="34" charset="0"/>
              </a:rPr>
              <a:t>Availability </a:t>
            </a:r>
          </a:p>
          <a:p>
            <a:pPr algn="ctr" defTabSz="914377"/>
            <a:r>
              <a:rPr lang="en-US" sz="1467" dirty="0">
                <a:latin typeface="Arial" panose="020B0604020202020204" pitchFamily="34" charset="0"/>
                <a:ea typeface="Verdana" pitchFamily="34" charset="0"/>
                <a:cs typeface="Arial" panose="020B0604020202020204" pitchFamily="34" charset="0"/>
              </a:rPr>
              <a:t>Zone 3</a:t>
            </a:r>
          </a:p>
        </p:txBody>
      </p:sp>
      <p:sp>
        <p:nvSpPr>
          <p:cNvPr id="49" name="Rectangle 48">
            <a:extLst>
              <a:ext uri="{FF2B5EF4-FFF2-40B4-BE49-F238E27FC236}">
                <a16:creationId xmlns:a16="http://schemas.microsoft.com/office/drawing/2014/main" id="{C1177C6D-0663-7D4F-AAB0-D16CB9640EE7}"/>
              </a:ext>
            </a:extLst>
          </p:cNvPr>
          <p:cNvSpPr/>
          <p:nvPr/>
        </p:nvSpPr>
        <p:spPr>
          <a:xfrm>
            <a:off x="2697239" y="4145545"/>
            <a:ext cx="6966856" cy="1677105"/>
          </a:xfrm>
          <a:prstGeom prst="rect">
            <a:avLst/>
          </a:prstGeom>
          <a:solidFill>
            <a:schemeClr val="tx1">
              <a:alpha val="0"/>
            </a:schemeClr>
          </a:solidFill>
          <a:ln w="6350">
            <a:solidFill>
              <a:srgbClr val="F7981B"/>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grpSp>
        <p:nvGrpSpPr>
          <p:cNvPr id="51" name="Group 50">
            <a:extLst>
              <a:ext uri="{FF2B5EF4-FFF2-40B4-BE49-F238E27FC236}">
                <a16:creationId xmlns:a16="http://schemas.microsoft.com/office/drawing/2014/main" id="{12CF097D-00ED-7A4D-AF45-237B92F3A9A6}"/>
              </a:ext>
            </a:extLst>
          </p:cNvPr>
          <p:cNvGrpSpPr/>
          <p:nvPr/>
        </p:nvGrpSpPr>
        <p:grpSpPr>
          <a:xfrm>
            <a:off x="5190916" y="2117842"/>
            <a:ext cx="1906267" cy="1280995"/>
            <a:chOff x="3834989" y="1049304"/>
            <a:chExt cx="1429700" cy="960746"/>
          </a:xfrm>
        </p:grpSpPr>
        <p:pic>
          <p:nvPicPr>
            <p:cNvPr id="52" name="Picture 51">
              <a:extLst>
                <a:ext uri="{FF2B5EF4-FFF2-40B4-BE49-F238E27FC236}">
                  <a16:creationId xmlns:a16="http://schemas.microsoft.com/office/drawing/2014/main" id="{0C62DA43-C299-5844-969C-CC57381A7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280" y="1049304"/>
              <a:ext cx="461118" cy="553341"/>
            </a:xfrm>
            <a:prstGeom prst="rect">
              <a:avLst/>
            </a:prstGeom>
          </p:spPr>
        </p:pic>
        <p:sp>
          <p:nvSpPr>
            <p:cNvPr id="53" name="TextBox 52">
              <a:extLst>
                <a:ext uri="{FF2B5EF4-FFF2-40B4-BE49-F238E27FC236}">
                  <a16:creationId xmlns:a16="http://schemas.microsoft.com/office/drawing/2014/main" id="{7B96A147-D33B-6B41-AB1D-A43C40319F45}"/>
                </a:ext>
              </a:extLst>
            </p:cNvPr>
            <p:cNvSpPr txBox="1"/>
            <p:nvPr/>
          </p:nvSpPr>
          <p:spPr>
            <a:xfrm>
              <a:off x="3834989" y="1782474"/>
              <a:ext cx="1429700" cy="227576"/>
            </a:xfrm>
            <a:prstGeom prst="rect">
              <a:avLst/>
            </a:prstGeom>
            <a:noFill/>
          </p:spPr>
          <p:txBody>
            <a:bodyPr wrap="square" rtlCol="0" anchor="ctr" anchorCtr="0">
              <a:noAutofit/>
            </a:bodyPr>
            <a:lstStyle/>
            <a:p>
              <a:pPr algn="ctr" defTabSz="914377"/>
              <a:r>
                <a:rPr lang="en-US" sz="1867" dirty="0">
                  <a:latin typeface="Arial" panose="020B0604020202020204" pitchFamily="34" charset="0"/>
                  <a:cs typeface="Arial" panose="020B0604020202020204" pitchFamily="34" charset="0"/>
                </a:rPr>
                <a:t>Master</a:t>
              </a:r>
            </a:p>
            <a:p>
              <a:pPr algn="ctr" defTabSz="914377"/>
              <a:endParaRPr lang="en-US" sz="1867" dirty="0">
                <a:latin typeface="Arial" panose="020B0604020202020204" pitchFamily="34" charset="0"/>
                <a:cs typeface="Arial" panose="020B0604020202020204" pitchFamily="34" charset="0"/>
              </a:endParaRPr>
            </a:p>
          </p:txBody>
        </p:sp>
      </p:grpSp>
      <p:pic>
        <p:nvPicPr>
          <p:cNvPr id="50" name="Picture 49">
            <a:extLst>
              <a:ext uri="{FF2B5EF4-FFF2-40B4-BE49-F238E27FC236}">
                <a16:creationId xmlns:a16="http://schemas.microsoft.com/office/drawing/2014/main" id="{9C7F5671-139E-F649-BF80-D78758547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4990" y="4854702"/>
            <a:ext cx="544781" cy="575047"/>
          </a:xfrm>
          <a:prstGeom prst="rect">
            <a:avLst/>
          </a:prstGeom>
        </p:spPr>
      </p:pic>
      <p:pic>
        <p:nvPicPr>
          <p:cNvPr id="55" name="Picture 54">
            <a:extLst>
              <a:ext uri="{FF2B5EF4-FFF2-40B4-BE49-F238E27FC236}">
                <a16:creationId xmlns:a16="http://schemas.microsoft.com/office/drawing/2014/main" id="{23A96A8C-C754-FB48-8122-B638A5642D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36543" y="4867690"/>
            <a:ext cx="544781" cy="575047"/>
          </a:xfrm>
          <a:prstGeom prst="rect">
            <a:avLst/>
          </a:prstGeom>
        </p:spPr>
      </p:pic>
      <p:sp>
        <p:nvSpPr>
          <p:cNvPr id="57" name="TextBox 56">
            <a:extLst>
              <a:ext uri="{FF2B5EF4-FFF2-40B4-BE49-F238E27FC236}">
                <a16:creationId xmlns:a16="http://schemas.microsoft.com/office/drawing/2014/main" id="{1511BD8B-F0CA-7A49-B739-054FA36C494E}"/>
              </a:ext>
            </a:extLst>
          </p:cNvPr>
          <p:cNvSpPr txBox="1"/>
          <p:nvPr/>
        </p:nvSpPr>
        <p:spPr>
          <a:xfrm>
            <a:off x="2809452" y="5387869"/>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58" name="TextBox 57">
            <a:extLst>
              <a:ext uri="{FF2B5EF4-FFF2-40B4-BE49-F238E27FC236}">
                <a16:creationId xmlns:a16="http://schemas.microsoft.com/office/drawing/2014/main" id="{B8BF71EE-0568-5041-9AD1-768763C66001}"/>
              </a:ext>
            </a:extLst>
          </p:cNvPr>
          <p:cNvSpPr txBox="1"/>
          <p:nvPr/>
        </p:nvSpPr>
        <p:spPr>
          <a:xfrm>
            <a:off x="5496764" y="5413281"/>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59" name="TextBox 58">
            <a:extLst>
              <a:ext uri="{FF2B5EF4-FFF2-40B4-BE49-F238E27FC236}">
                <a16:creationId xmlns:a16="http://schemas.microsoft.com/office/drawing/2014/main" id="{F556E8F0-38C6-C24B-8036-8D10F4652E8E}"/>
              </a:ext>
            </a:extLst>
          </p:cNvPr>
          <p:cNvSpPr txBox="1"/>
          <p:nvPr/>
        </p:nvSpPr>
        <p:spPr>
          <a:xfrm>
            <a:off x="8144062" y="5390132"/>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Workers</a:t>
            </a:r>
          </a:p>
        </p:txBody>
      </p:sp>
      <p:sp>
        <p:nvSpPr>
          <p:cNvPr id="62" name="TextBox 61">
            <a:extLst>
              <a:ext uri="{FF2B5EF4-FFF2-40B4-BE49-F238E27FC236}">
                <a16:creationId xmlns:a16="http://schemas.microsoft.com/office/drawing/2014/main" id="{5B5626F2-C90E-2D4F-B7F2-46438A881CAA}"/>
              </a:ext>
            </a:extLst>
          </p:cNvPr>
          <p:cNvSpPr txBox="1"/>
          <p:nvPr/>
        </p:nvSpPr>
        <p:spPr>
          <a:xfrm>
            <a:off x="534650" y="4984096"/>
            <a:ext cx="204804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Customer VPC</a:t>
            </a:r>
          </a:p>
        </p:txBody>
      </p:sp>
      <p:sp>
        <p:nvSpPr>
          <p:cNvPr id="63" name="TextBox 62">
            <a:extLst>
              <a:ext uri="{FF2B5EF4-FFF2-40B4-BE49-F238E27FC236}">
                <a16:creationId xmlns:a16="http://schemas.microsoft.com/office/drawing/2014/main" id="{1B4D7CC5-B191-2C42-8EE4-5C87F9A55C41}"/>
              </a:ext>
            </a:extLst>
          </p:cNvPr>
          <p:cNvSpPr txBox="1"/>
          <p:nvPr/>
        </p:nvSpPr>
        <p:spPr>
          <a:xfrm>
            <a:off x="761411" y="2742346"/>
            <a:ext cx="204804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EKS VPC</a:t>
            </a:r>
          </a:p>
        </p:txBody>
      </p:sp>
      <p:pic>
        <p:nvPicPr>
          <p:cNvPr id="64" name="Picture 63">
            <a:extLst>
              <a:ext uri="{FF2B5EF4-FFF2-40B4-BE49-F238E27FC236}">
                <a16:creationId xmlns:a16="http://schemas.microsoft.com/office/drawing/2014/main" id="{F7C52722-D714-B94B-9C7B-8F310C93C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99124" y="3550735"/>
            <a:ext cx="706553" cy="734260"/>
          </a:xfrm>
          <a:prstGeom prst="rect">
            <a:avLst/>
          </a:prstGeom>
        </p:spPr>
      </p:pic>
      <p:pic>
        <p:nvPicPr>
          <p:cNvPr id="65" name="Picture 64">
            <a:extLst>
              <a:ext uri="{FF2B5EF4-FFF2-40B4-BE49-F238E27FC236}">
                <a16:creationId xmlns:a16="http://schemas.microsoft.com/office/drawing/2014/main" id="{AA0D3452-3904-2B4A-9532-A79A586106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0495" y="3535860"/>
            <a:ext cx="706553" cy="734260"/>
          </a:xfrm>
          <a:prstGeom prst="rect">
            <a:avLst/>
          </a:prstGeom>
        </p:spPr>
      </p:pic>
      <p:pic>
        <p:nvPicPr>
          <p:cNvPr id="66" name="Picture 65">
            <a:extLst>
              <a:ext uri="{FF2B5EF4-FFF2-40B4-BE49-F238E27FC236}">
                <a16:creationId xmlns:a16="http://schemas.microsoft.com/office/drawing/2014/main" id="{6CD56CF3-6F75-564D-AB6C-376434B92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5655" y="3550734"/>
            <a:ext cx="706553" cy="734260"/>
          </a:xfrm>
          <a:prstGeom prst="rect">
            <a:avLst/>
          </a:prstGeom>
        </p:spPr>
      </p:pic>
      <p:sp>
        <p:nvSpPr>
          <p:cNvPr id="67" name="TextBox 66">
            <a:extLst>
              <a:ext uri="{FF2B5EF4-FFF2-40B4-BE49-F238E27FC236}">
                <a16:creationId xmlns:a16="http://schemas.microsoft.com/office/drawing/2014/main" id="{30B42667-4781-304B-AFFF-BBCA31182F7D}"/>
              </a:ext>
            </a:extLst>
          </p:cNvPr>
          <p:cNvSpPr txBox="1"/>
          <p:nvPr/>
        </p:nvSpPr>
        <p:spPr>
          <a:xfrm>
            <a:off x="2774430" y="4254009"/>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ENI</a:t>
            </a:r>
          </a:p>
        </p:txBody>
      </p:sp>
      <p:sp>
        <p:nvSpPr>
          <p:cNvPr id="68" name="TextBox 67">
            <a:extLst>
              <a:ext uri="{FF2B5EF4-FFF2-40B4-BE49-F238E27FC236}">
                <a16:creationId xmlns:a16="http://schemas.microsoft.com/office/drawing/2014/main" id="{8ADA5D34-ED0C-F344-BE12-067AD0518BBF}"/>
              </a:ext>
            </a:extLst>
          </p:cNvPr>
          <p:cNvSpPr txBox="1"/>
          <p:nvPr/>
        </p:nvSpPr>
        <p:spPr>
          <a:xfrm>
            <a:off x="5430820" y="4259541"/>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ENI</a:t>
            </a:r>
          </a:p>
        </p:txBody>
      </p:sp>
      <p:sp>
        <p:nvSpPr>
          <p:cNvPr id="69" name="TextBox 68">
            <a:extLst>
              <a:ext uri="{FF2B5EF4-FFF2-40B4-BE49-F238E27FC236}">
                <a16:creationId xmlns:a16="http://schemas.microsoft.com/office/drawing/2014/main" id="{261EDA1D-5618-8D4A-B0A5-C9F71CC53D40}"/>
              </a:ext>
            </a:extLst>
          </p:cNvPr>
          <p:cNvSpPr txBox="1"/>
          <p:nvPr/>
        </p:nvSpPr>
        <p:spPr>
          <a:xfrm>
            <a:off x="8065982" y="4254009"/>
            <a:ext cx="1485900" cy="379656"/>
          </a:xfrm>
          <a:prstGeom prst="rect">
            <a:avLst/>
          </a:prstGeom>
          <a:noFill/>
        </p:spPr>
        <p:txBody>
          <a:bodyPr wrap="square" rtlCol="0">
            <a:spAutoFit/>
          </a:bodyPr>
          <a:lstStyle/>
          <a:p>
            <a:pPr algn="ctr" defTabSz="914377"/>
            <a:r>
              <a:rPr lang="en-US" sz="1867" dirty="0">
                <a:latin typeface="Arial" panose="020B0604020202020204" pitchFamily="34" charset="0"/>
                <a:cs typeface="Arial" panose="020B0604020202020204" pitchFamily="34" charset="0"/>
              </a:rPr>
              <a:t>ENI</a:t>
            </a:r>
          </a:p>
        </p:txBody>
      </p:sp>
      <p:pic>
        <p:nvPicPr>
          <p:cNvPr id="70" name="Picture 69">
            <a:extLst>
              <a:ext uri="{FF2B5EF4-FFF2-40B4-BE49-F238E27FC236}">
                <a16:creationId xmlns:a16="http://schemas.microsoft.com/office/drawing/2014/main" id="{2201919C-FEEE-BD4A-B560-DB06BFB99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7322" y="4867690"/>
            <a:ext cx="544781" cy="575047"/>
          </a:xfrm>
          <a:prstGeom prst="rect">
            <a:avLst/>
          </a:prstGeom>
        </p:spPr>
      </p:pic>
      <p:sp>
        <p:nvSpPr>
          <p:cNvPr id="2" name="Multiply 1">
            <a:extLst>
              <a:ext uri="{FF2B5EF4-FFF2-40B4-BE49-F238E27FC236}">
                <a16:creationId xmlns:a16="http://schemas.microsoft.com/office/drawing/2014/main" id="{3B95E5A8-FB4B-FC4B-A59D-2A6E5FD1B0CF}"/>
              </a:ext>
            </a:extLst>
          </p:cNvPr>
          <p:cNvSpPr/>
          <p:nvPr/>
        </p:nvSpPr>
        <p:spPr>
          <a:xfrm>
            <a:off x="7523476" y="1926401"/>
            <a:ext cx="2548116" cy="2775875"/>
          </a:xfrm>
          <a:prstGeom prst="mathMultiply">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cxnSp>
        <p:nvCxnSpPr>
          <p:cNvPr id="7" name="Elbow Connector 6">
            <a:extLst>
              <a:ext uri="{FF2B5EF4-FFF2-40B4-BE49-F238E27FC236}">
                <a16:creationId xmlns:a16="http://schemas.microsoft.com/office/drawing/2014/main" id="{13F22FCE-549A-5146-82E1-4EB1BB12F6AD}"/>
              </a:ext>
            </a:extLst>
          </p:cNvPr>
          <p:cNvCxnSpPr>
            <a:cxnSpLocks/>
            <a:stCxn id="65" idx="3"/>
          </p:cNvCxnSpPr>
          <p:nvPr/>
        </p:nvCxnSpPr>
        <p:spPr>
          <a:xfrm>
            <a:off x="6527048" y="3902991"/>
            <a:ext cx="1974476" cy="1278609"/>
          </a:xfrm>
          <a:prstGeom prst="bentConnector3">
            <a:avLst/>
          </a:prstGeom>
          <a:ln>
            <a:solidFill>
              <a:srgbClr val="F7981B"/>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762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34" grpId="0"/>
      <p:bldP spid="36" grpId="0"/>
      <p:bldP spid="42" grpId="0" animBg="1"/>
      <p:bldP spid="43" grpId="0" animBg="1"/>
      <p:bldP spid="45" grpId="0"/>
      <p:bldP spid="46" grpId="0" animBg="1"/>
      <p:bldP spid="47" grpId="0"/>
      <p:bldP spid="48" grpId="0"/>
      <p:bldP spid="49" grpId="0" animBg="1"/>
      <p:bldP spid="57" grpId="0"/>
      <p:bldP spid="58" grpId="0"/>
      <p:bldP spid="59" grpId="0"/>
      <p:bldP spid="62" grpId="0"/>
      <p:bldP spid="63" grpId="0"/>
      <p:bldP spid="67" grpId="0"/>
      <p:bldP spid="68" grpId="0"/>
      <p:bldP spid="69" grpId="0"/>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a:xfrm>
            <a:off x="381000" y="138949"/>
            <a:ext cx="10515600" cy="1325563"/>
          </a:xfrm>
        </p:spPr>
        <p:txBody>
          <a:bodyPr/>
          <a:lstStyle/>
          <a:p>
            <a:r>
              <a:rPr lang="en-US" dirty="0">
                <a:latin typeface="Arial" panose="020B0604020202020204" pitchFamily="34" charset="0"/>
                <a:cs typeface="Arial" panose="020B0604020202020204" pitchFamily="34" charset="0"/>
              </a:rPr>
              <a:t>EKS Cross-Account Networking: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PKI and TLS</a:t>
            </a:r>
          </a:p>
        </p:txBody>
      </p:sp>
      <p:sp>
        <p:nvSpPr>
          <p:cNvPr id="32" name="Rounded Rectangle 31">
            <a:extLst>
              <a:ext uri="{FF2B5EF4-FFF2-40B4-BE49-F238E27FC236}">
                <a16:creationId xmlns:a16="http://schemas.microsoft.com/office/drawing/2014/main" id="{342C5B76-D3C6-1E46-8286-A9806805901D}"/>
              </a:ext>
            </a:extLst>
          </p:cNvPr>
          <p:cNvSpPr/>
          <p:nvPr/>
        </p:nvSpPr>
        <p:spPr>
          <a:xfrm>
            <a:off x="7871674" y="1941313"/>
            <a:ext cx="2334684" cy="2311400"/>
          </a:xfrm>
          <a:prstGeom prst="roundRect">
            <a:avLst>
              <a:gd name="adj" fmla="val 9818"/>
            </a:avLst>
          </a:prstGeom>
          <a:noFill/>
          <a:ln w="63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33" name="Picture 32">
            <a:extLst>
              <a:ext uri="{FF2B5EF4-FFF2-40B4-BE49-F238E27FC236}">
                <a16:creationId xmlns:a16="http://schemas.microsoft.com/office/drawing/2014/main" id="{27C2DC7D-2F7E-EB4B-96AB-F3FD85E1C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691" y="1715697"/>
            <a:ext cx="471805" cy="489279"/>
          </a:xfrm>
          <a:prstGeom prst="rect">
            <a:avLst/>
          </a:prstGeom>
        </p:spPr>
      </p:pic>
      <p:sp>
        <p:nvSpPr>
          <p:cNvPr id="37" name="TextBox 36">
            <a:extLst>
              <a:ext uri="{FF2B5EF4-FFF2-40B4-BE49-F238E27FC236}">
                <a16:creationId xmlns:a16="http://schemas.microsoft.com/office/drawing/2014/main" id="{C5035E39-32A8-314B-83F1-908EC9996835}"/>
              </a:ext>
            </a:extLst>
          </p:cNvPr>
          <p:cNvSpPr txBox="1">
            <a:spLocks noChangeArrowheads="1"/>
          </p:cNvSpPr>
          <p:nvPr/>
        </p:nvSpPr>
        <p:spPr bwMode="auto">
          <a:xfrm>
            <a:off x="2363439" y="4373756"/>
            <a:ext cx="2074333" cy="461665"/>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EKS Worker</a:t>
            </a:r>
          </a:p>
          <a:p>
            <a:pPr algn="ctr"/>
            <a:endParaRPr lang="en-US" sz="1200" b="1" dirty="0">
              <a:latin typeface="Arial" panose="020B0604020202020204" pitchFamily="34" charset="0"/>
              <a:ea typeface="Verdana" pitchFamily="34" charset="0"/>
              <a:cs typeface="Arial" panose="020B0604020202020204" pitchFamily="34" charset="0"/>
            </a:endParaRPr>
          </a:p>
        </p:txBody>
      </p:sp>
      <p:sp>
        <p:nvSpPr>
          <p:cNvPr id="38" name="Rounded Rectangle 37">
            <a:extLst>
              <a:ext uri="{FF2B5EF4-FFF2-40B4-BE49-F238E27FC236}">
                <a16:creationId xmlns:a16="http://schemas.microsoft.com/office/drawing/2014/main" id="{C02BBA67-574A-5945-B469-1A9ED279AE66}"/>
              </a:ext>
            </a:extLst>
          </p:cNvPr>
          <p:cNvSpPr/>
          <p:nvPr/>
        </p:nvSpPr>
        <p:spPr>
          <a:xfrm>
            <a:off x="2277618" y="1941313"/>
            <a:ext cx="2334684" cy="2311400"/>
          </a:xfrm>
          <a:prstGeom prst="roundRect">
            <a:avLst>
              <a:gd name="adj" fmla="val 9818"/>
            </a:avLst>
          </a:prstGeom>
          <a:noFill/>
          <a:ln w="6350">
            <a:solidFill>
              <a:schemeClr val="accent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00" dirty="0">
              <a:solidFill>
                <a:schemeClr val="tx1"/>
              </a:solidFill>
              <a:latin typeface="Arial" panose="020B0604020202020204" pitchFamily="34" charset="0"/>
              <a:cs typeface="Arial" panose="020B0604020202020204" pitchFamily="34" charset="0"/>
            </a:endParaRPr>
          </a:p>
        </p:txBody>
      </p:sp>
      <p:pic>
        <p:nvPicPr>
          <p:cNvPr id="39" name="Picture 38">
            <a:extLst>
              <a:ext uri="{FF2B5EF4-FFF2-40B4-BE49-F238E27FC236}">
                <a16:creationId xmlns:a16="http://schemas.microsoft.com/office/drawing/2014/main" id="{FDCC8234-5469-8944-AED9-26ADC7D996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4635" y="1715697"/>
            <a:ext cx="471805" cy="489279"/>
          </a:xfrm>
          <a:prstGeom prst="rect">
            <a:avLst/>
          </a:prstGeom>
        </p:spPr>
      </p:pic>
      <p:sp>
        <p:nvSpPr>
          <p:cNvPr id="40" name="TextBox 39">
            <a:extLst>
              <a:ext uri="{FF2B5EF4-FFF2-40B4-BE49-F238E27FC236}">
                <a16:creationId xmlns:a16="http://schemas.microsoft.com/office/drawing/2014/main" id="{BB07B5DA-42CA-064B-B351-D336BBE4440C}"/>
              </a:ext>
            </a:extLst>
          </p:cNvPr>
          <p:cNvSpPr txBox="1">
            <a:spLocks noChangeArrowheads="1"/>
          </p:cNvSpPr>
          <p:nvPr/>
        </p:nvSpPr>
        <p:spPr bwMode="auto">
          <a:xfrm>
            <a:off x="8001848" y="4373755"/>
            <a:ext cx="2074333" cy="276999"/>
          </a:xfrm>
          <a:prstGeom prst="rect">
            <a:avLst/>
          </a:prstGeom>
          <a:noFill/>
          <a:ln w="9525">
            <a:noFill/>
            <a:miter lim="800000"/>
            <a:headEnd/>
            <a:tailEnd/>
          </a:ln>
        </p:spPr>
        <p:txBody>
          <a:bodyPr>
            <a:spAutoFit/>
          </a:bodyPr>
          <a:lstStyle/>
          <a:p>
            <a:pPr algn="ctr"/>
            <a:r>
              <a:rPr lang="en-US" sz="1200" b="1" dirty="0">
                <a:latin typeface="Arial" panose="020B0604020202020204" pitchFamily="34" charset="0"/>
                <a:ea typeface="Verdana" pitchFamily="34" charset="0"/>
                <a:cs typeface="Arial" panose="020B0604020202020204" pitchFamily="34" charset="0"/>
              </a:rPr>
              <a:t>EKS Master</a:t>
            </a:r>
          </a:p>
        </p:txBody>
      </p:sp>
      <p:pic>
        <p:nvPicPr>
          <p:cNvPr id="41" name="Picture 40">
            <a:extLst>
              <a:ext uri="{FF2B5EF4-FFF2-40B4-BE49-F238E27FC236}">
                <a16:creationId xmlns:a16="http://schemas.microsoft.com/office/drawing/2014/main" id="{6F77E2E7-ED08-CD4E-A554-5BC302AD0E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948" y="2551718"/>
            <a:ext cx="847021" cy="975359"/>
          </a:xfrm>
          <a:prstGeom prst="rect">
            <a:avLst/>
          </a:prstGeom>
        </p:spPr>
      </p:pic>
      <p:sp>
        <p:nvSpPr>
          <p:cNvPr id="54" name="TextBox 53">
            <a:extLst>
              <a:ext uri="{FF2B5EF4-FFF2-40B4-BE49-F238E27FC236}">
                <a16:creationId xmlns:a16="http://schemas.microsoft.com/office/drawing/2014/main" id="{D97A6E7F-12E1-2648-8643-DF9EC9A3988B}"/>
              </a:ext>
            </a:extLst>
          </p:cNvPr>
          <p:cNvSpPr txBox="1">
            <a:spLocks noChangeArrowheads="1"/>
          </p:cNvSpPr>
          <p:nvPr/>
        </p:nvSpPr>
        <p:spPr bwMode="auto">
          <a:xfrm>
            <a:off x="2430640" y="3518078"/>
            <a:ext cx="2074333" cy="461665"/>
          </a:xfrm>
          <a:prstGeom prst="rect">
            <a:avLst/>
          </a:prstGeom>
          <a:noFill/>
          <a:ln w="9525">
            <a:noFill/>
            <a:miter lim="800000"/>
            <a:headEnd/>
            <a:tailEnd/>
          </a:ln>
        </p:spPr>
        <p:txBody>
          <a:bodyPr>
            <a:spAutoFit/>
          </a:bodyPr>
          <a:lstStyle/>
          <a:p>
            <a:pPr algn="ctr"/>
            <a:r>
              <a:rPr lang="en-US" sz="1200" b="1" dirty="0" err="1">
                <a:latin typeface="Arial" panose="020B0604020202020204" pitchFamily="34" charset="0"/>
                <a:ea typeface="Verdana" pitchFamily="34" charset="0"/>
                <a:cs typeface="Arial" panose="020B0604020202020204" pitchFamily="34" charset="0"/>
              </a:rPr>
              <a:t>Kubelet</a:t>
            </a:r>
            <a:endParaRPr lang="en-US" sz="1200" b="1" dirty="0">
              <a:latin typeface="Arial" panose="020B0604020202020204" pitchFamily="34" charset="0"/>
              <a:ea typeface="Verdana" pitchFamily="34" charset="0"/>
              <a:cs typeface="Arial" panose="020B0604020202020204" pitchFamily="34" charset="0"/>
            </a:endParaRPr>
          </a:p>
          <a:p>
            <a:pPr algn="ctr"/>
            <a:endParaRPr lang="en-US" sz="1200" b="1" dirty="0">
              <a:latin typeface="Arial" panose="020B0604020202020204" pitchFamily="34" charset="0"/>
              <a:ea typeface="Verdana" pitchFamily="34" charset="0"/>
              <a:cs typeface="Arial" panose="020B0604020202020204" pitchFamily="34" charset="0"/>
            </a:endParaRPr>
          </a:p>
        </p:txBody>
      </p:sp>
      <p:pic>
        <p:nvPicPr>
          <p:cNvPr id="60" name="Picture 59">
            <a:extLst>
              <a:ext uri="{FF2B5EF4-FFF2-40B4-BE49-F238E27FC236}">
                <a16:creationId xmlns:a16="http://schemas.microsoft.com/office/drawing/2014/main" id="{337597CD-F630-024F-A716-447EC3B0A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737" y="2872453"/>
            <a:ext cx="606807" cy="780180"/>
          </a:xfrm>
          <a:prstGeom prst="rect">
            <a:avLst/>
          </a:prstGeom>
        </p:spPr>
      </p:pic>
      <p:pic>
        <p:nvPicPr>
          <p:cNvPr id="61" name="Picture 60">
            <a:extLst>
              <a:ext uri="{FF2B5EF4-FFF2-40B4-BE49-F238E27FC236}">
                <a16:creationId xmlns:a16="http://schemas.microsoft.com/office/drawing/2014/main" id="{AC4BF2A6-AF40-2C4F-BC88-DACC878523C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27512" y="2525174"/>
            <a:ext cx="1239125" cy="1239125"/>
          </a:xfrm>
          <a:prstGeom prst="rect">
            <a:avLst/>
          </a:prstGeom>
        </p:spPr>
      </p:pic>
      <p:pic>
        <p:nvPicPr>
          <p:cNvPr id="71" name="Picture 70">
            <a:extLst>
              <a:ext uri="{FF2B5EF4-FFF2-40B4-BE49-F238E27FC236}">
                <a16:creationId xmlns:a16="http://schemas.microsoft.com/office/drawing/2014/main" id="{F936C41C-4366-C84B-8124-A40F71A35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075" y="2872453"/>
            <a:ext cx="606807" cy="780180"/>
          </a:xfrm>
          <a:prstGeom prst="rect">
            <a:avLst/>
          </a:prstGeom>
        </p:spPr>
      </p:pic>
      <p:cxnSp>
        <p:nvCxnSpPr>
          <p:cNvPr id="72" name="Straight Arrow Connector 71">
            <a:extLst>
              <a:ext uri="{FF2B5EF4-FFF2-40B4-BE49-F238E27FC236}">
                <a16:creationId xmlns:a16="http://schemas.microsoft.com/office/drawing/2014/main" id="{421E2387-6433-1E42-B6F7-3EEBC6C14FD4}"/>
              </a:ext>
            </a:extLst>
          </p:cNvPr>
          <p:cNvCxnSpPr>
            <a:cxnSpLocks/>
          </p:cNvCxnSpPr>
          <p:nvPr/>
        </p:nvCxnSpPr>
        <p:spPr>
          <a:xfrm flipH="1" flipV="1">
            <a:off x="7626568" y="3319556"/>
            <a:ext cx="706073" cy="1"/>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3" name="TextBox 72">
            <a:extLst>
              <a:ext uri="{FF2B5EF4-FFF2-40B4-BE49-F238E27FC236}">
                <a16:creationId xmlns:a16="http://schemas.microsoft.com/office/drawing/2014/main" id="{5776371C-3811-2F4C-98B4-D312EF7D7075}"/>
              </a:ext>
            </a:extLst>
          </p:cNvPr>
          <p:cNvSpPr txBox="1">
            <a:spLocks noChangeArrowheads="1"/>
          </p:cNvSpPr>
          <p:nvPr/>
        </p:nvSpPr>
        <p:spPr bwMode="auto">
          <a:xfrm>
            <a:off x="6206885" y="3731667"/>
            <a:ext cx="1794964" cy="461665"/>
          </a:xfrm>
          <a:prstGeom prst="rect">
            <a:avLst/>
          </a:prstGeom>
          <a:noFill/>
          <a:ln w="9525">
            <a:noFill/>
            <a:miter lim="800000"/>
            <a:headEnd/>
            <a:tailEnd/>
          </a:ln>
        </p:spPr>
        <p:txBody>
          <a:bodyPr wrap="square">
            <a:spAutoFit/>
          </a:bodyPr>
          <a:lstStyle/>
          <a:p>
            <a:pPr algn="ctr"/>
            <a:r>
              <a:rPr lang="en-US" sz="1200" b="1" dirty="0">
                <a:latin typeface="Arial" panose="020B0604020202020204" pitchFamily="34" charset="0"/>
                <a:ea typeface="Verdana" pitchFamily="34" charset="0"/>
                <a:cs typeface="Arial" panose="020B0604020202020204" pitchFamily="34" charset="0"/>
              </a:rPr>
              <a:t>Generates public/private keys</a:t>
            </a:r>
          </a:p>
        </p:txBody>
      </p:sp>
      <p:sp>
        <p:nvSpPr>
          <p:cNvPr id="74" name="TextBox 73">
            <a:extLst>
              <a:ext uri="{FF2B5EF4-FFF2-40B4-BE49-F238E27FC236}">
                <a16:creationId xmlns:a16="http://schemas.microsoft.com/office/drawing/2014/main" id="{A7B8E7A4-A160-AB49-8D5C-9BB607081D42}"/>
              </a:ext>
            </a:extLst>
          </p:cNvPr>
          <p:cNvSpPr txBox="1">
            <a:spLocks noChangeArrowheads="1"/>
          </p:cNvSpPr>
          <p:nvPr/>
        </p:nvSpPr>
        <p:spPr bwMode="auto">
          <a:xfrm>
            <a:off x="4520450" y="3755782"/>
            <a:ext cx="1495369" cy="461665"/>
          </a:xfrm>
          <a:prstGeom prst="rect">
            <a:avLst/>
          </a:prstGeom>
          <a:noFill/>
          <a:ln w="9525">
            <a:noFill/>
            <a:miter lim="800000"/>
            <a:headEnd/>
            <a:tailEnd/>
          </a:ln>
        </p:spPr>
        <p:txBody>
          <a:bodyPr wrap="square">
            <a:spAutoFit/>
          </a:bodyPr>
          <a:lstStyle/>
          <a:p>
            <a:pPr algn="ctr"/>
            <a:r>
              <a:rPr lang="en-US" sz="1200" b="1" dirty="0" err="1">
                <a:latin typeface="Arial" panose="020B0604020202020204" pitchFamily="34" charset="0"/>
                <a:ea typeface="Verdana" pitchFamily="34" charset="0"/>
                <a:cs typeface="Arial" panose="020B0604020202020204" pitchFamily="34" charset="0"/>
              </a:rPr>
              <a:t>Kubelet</a:t>
            </a:r>
            <a:r>
              <a:rPr lang="en-US" sz="1200" b="1" dirty="0">
                <a:latin typeface="Arial" panose="020B0604020202020204" pitchFamily="34" charset="0"/>
                <a:ea typeface="Verdana" pitchFamily="34" charset="0"/>
                <a:cs typeface="Arial" panose="020B0604020202020204" pitchFamily="34" charset="0"/>
              </a:rPr>
              <a:t> installs server cert</a:t>
            </a:r>
          </a:p>
        </p:txBody>
      </p:sp>
      <p:cxnSp>
        <p:nvCxnSpPr>
          <p:cNvPr id="75" name="Straight Arrow Connector 74">
            <a:extLst>
              <a:ext uri="{FF2B5EF4-FFF2-40B4-BE49-F238E27FC236}">
                <a16:creationId xmlns:a16="http://schemas.microsoft.com/office/drawing/2014/main" id="{108EE081-391E-9443-A4C0-4930A5C98704}"/>
              </a:ext>
            </a:extLst>
          </p:cNvPr>
          <p:cNvCxnSpPr>
            <a:cxnSpLocks/>
          </p:cNvCxnSpPr>
          <p:nvPr/>
        </p:nvCxnSpPr>
        <p:spPr>
          <a:xfrm flipH="1">
            <a:off x="3989317" y="3431633"/>
            <a:ext cx="803672"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cxnSp>
        <p:nvCxnSpPr>
          <p:cNvPr id="76" name="Straight Arrow Connector 75">
            <a:extLst>
              <a:ext uri="{FF2B5EF4-FFF2-40B4-BE49-F238E27FC236}">
                <a16:creationId xmlns:a16="http://schemas.microsoft.com/office/drawing/2014/main" id="{19197D11-1C56-C148-ACEE-117800670B14}"/>
              </a:ext>
            </a:extLst>
          </p:cNvPr>
          <p:cNvCxnSpPr>
            <a:cxnSpLocks/>
          </p:cNvCxnSpPr>
          <p:nvPr/>
        </p:nvCxnSpPr>
        <p:spPr>
          <a:xfrm>
            <a:off x="4964492" y="2311043"/>
            <a:ext cx="2648329" cy="0"/>
          </a:xfrm>
          <a:prstGeom prst="straightConnector1">
            <a:avLst/>
          </a:prstGeom>
          <a:noFill/>
          <a:ln w="6350">
            <a:solidFill>
              <a:schemeClr val="accent1"/>
            </a:solidFill>
            <a:prstDash val="dash"/>
            <a:tailEnd type="arrow"/>
          </a:ln>
        </p:spPr>
        <p:style>
          <a:lnRef idx="2">
            <a:schemeClr val="accent1"/>
          </a:lnRef>
          <a:fillRef idx="1">
            <a:schemeClr val="lt1"/>
          </a:fillRef>
          <a:effectRef idx="0">
            <a:schemeClr val="accent1"/>
          </a:effectRef>
          <a:fontRef idx="minor">
            <a:schemeClr val="dk1"/>
          </a:fontRef>
        </p:style>
      </p:cxnSp>
      <p:sp>
        <p:nvSpPr>
          <p:cNvPr id="77" name="TextBox 76">
            <a:extLst>
              <a:ext uri="{FF2B5EF4-FFF2-40B4-BE49-F238E27FC236}">
                <a16:creationId xmlns:a16="http://schemas.microsoft.com/office/drawing/2014/main" id="{E68B0478-CC97-6F46-B99C-CC95E3094265}"/>
              </a:ext>
            </a:extLst>
          </p:cNvPr>
          <p:cNvSpPr txBox="1">
            <a:spLocks noChangeArrowheads="1"/>
          </p:cNvSpPr>
          <p:nvPr/>
        </p:nvSpPr>
        <p:spPr bwMode="auto">
          <a:xfrm>
            <a:off x="5221953" y="2359066"/>
            <a:ext cx="1794964" cy="276999"/>
          </a:xfrm>
          <a:prstGeom prst="rect">
            <a:avLst/>
          </a:prstGeom>
          <a:noFill/>
          <a:ln w="9525">
            <a:noFill/>
            <a:miter lim="800000"/>
            <a:headEnd/>
            <a:tailEnd/>
          </a:ln>
        </p:spPr>
        <p:txBody>
          <a:bodyPr wrap="square">
            <a:spAutoFit/>
          </a:bodyPr>
          <a:lstStyle/>
          <a:p>
            <a:pPr algn="ctr"/>
            <a:r>
              <a:rPr lang="en-US" sz="1200" b="1" dirty="0" err="1">
                <a:latin typeface="Arial" panose="020B0604020202020204" pitchFamily="34" charset="0"/>
                <a:ea typeface="Verdana" pitchFamily="34" charset="0"/>
                <a:cs typeface="Arial" panose="020B0604020202020204" pitchFamily="34" charset="0"/>
              </a:rPr>
              <a:t>Kubelet</a:t>
            </a:r>
            <a:r>
              <a:rPr lang="en-US" sz="1200" b="1" dirty="0">
                <a:latin typeface="Arial" panose="020B0604020202020204" pitchFamily="34" charset="0"/>
                <a:ea typeface="Verdana" pitchFamily="34" charset="0"/>
                <a:cs typeface="Arial" panose="020B0604020202020204" pitchFamily="34" charset="0"/>
              </a:rPr>
              <a:t> issues CSR</a:t>
            </a:r>
          </a:p>
        </p:txBody>
      </p:sp>
      <p:pic>
        <p:nvPicPr>
          <p:cNvPr id="81" name="Picture 80">
            <a:extLst>
              <a:ext uri="{FF2B5EF4-FFF2-40B4-BE49-F238E27FC236}">
                <a16:creationId xmlns:a16="http://schemas.microsoft.com/office/drawing/2014/main" id="{24025004-1D21-6944-83A6-214B84CB8C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6441" y="4957385"/>
            <a:ext cx="606807" cy="780180"/>
          </a:xfrm>
          <a:prstGeom prst="rect">
            <a:avLst/>
          </a:prstGeom>
        </p:spPr>
      </p:pic>
      <p:sp>
        <p:nvSpPr>
          <p:cNvPr id="17" name="Curved Left Arrow 16">
            <a:extLst>
              <a:ext uri="{FF2B5EF4-FFF2-40B4-BE49-F238E27FC236}">
                <a16:creationId xmlns:a16="http://schemas.microsoft.com/office/drawing/2014/main" id="{309D79F2-6B5B-2D4F-90D9-2F39E2BDAB89}"/>
              </a:ext>
            </a:extLst>
          </p:cNvPr>
          <p:cNvSpPr/>
          <p:nvPr/>
        </p:nvSpPr>
        <p:spPr>
          <a:xfrm>
            <a:off x="3832265" y="5021038"/>
            <a:ext cx="346457" cy="652871"/>
          </a:xfrm>
          <a:prstGeom prst="curvedLeftArrow">
            <a:avLst/>
          </a:prstGeom>
          <a:solidFill>
            <a:srgbClr val="F798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18" name="Curved Right Arrow 17">
            <a:extLst>
              <a:ext uri="{FF2B5EF4-FFF2-40B4-BE49-F238E27FC236}">
                <a16:creationId xmlns:a16="http://schemas.microsoft.com/office/drawing/2014/main" id="{80C2506D-4DAF-0E46-A9DB-BA18BB8244FA}"/>
              </a:ext>
            </a:extLst>
          </p:cNvPr>
          <p:cNvSpPr/>
          <p:nvPr/>
        </p:nvSpPr>
        <p:spPr>
          <a:xfrm>
            <a:off x="2430641" y="5038055"/>
            <a:ext cx="338415" cy="680831"/>
          </a:xfrm>
          <a:prstGeom prst="curvedRightArrow">
            <a:avLst/>
          </a:prstGeom>
          <a:solidFill>
            <a:srgbClr val="F798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tx1"/>
              </a:solidFill>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E8C52222-8664-0449-B150-3E10C254233A}"/>
              </a:ext>
            </a:extLst>
          </p:cNvPr>
          <p:cNvSpPr txBox="1">
            <a:spLocks noChangeArrowheads="1"/>
          </p:cNvSpPr>
          <p:nvPr/>
        </p:nvSpPr>
        <p:spPr bwMode="auto">
          <a:xfrm>
            <a:off x="2407793" y="5828752"/>
            <a:ext cx="1794964" cy="276999"/>
          </a:xfrm>
          <a:prstGeom prst="rect">
            <a:avLst/>
          </a:prstGeom>
          <a:noFill/>
          <a:ln w="9525">
            <a:noFill/>
            <a:miter lim="800000"/>
            <a:headEnd/>
            <a:tailEnd/>
          </a:ln>
        </p:spPr>
        <p:txBody>
          <a:bodyPr wrap="square">
            <a:spAutoFit/>
          </a:bodyPr>
          <a:lstStyle/>
          <a:p>
            <a:pPr algn="ctr"/>
            <a:r>
              <a:rPr lang="en-US" sz="1200" b="1" dirty="0">
                <a:latin typeface="Arial" panose="020B0604020202020204" pitchFamily="34" charset="0"/>
                <a:ea typeface="Verdana" pitchFamily="34" charset="0"/>
                <a:cs typeface="Arial" panose="020B0604020202020204" pitchFamily="34" charset="0"/>
              </a:rPr>
              <a:t>Certificate rotation</a:t>
            </a:r>
          </a:p>
        </p:txBody>
      </p:sp>
    </p:spTree>
    <p:extLst>
      <p:ext uri="{BB962C8B-B14F-4D97-AF65-F5344CB8AC3E}">
        <p14:creationId xmlns:p14="http://schemas.microsoft.com/office/powerpoint/2010/main" val="94591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7" grpId="0"/>
      <p:bldP spid="17" grpId="0" animBg="1"/>
      <p:bldP spid="18" grpId="0" animBg="1"/>
      <p:bldP spid="8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9AC007-71BC-EA48-857B-3967BADBF7C7}"/>
              </a:ext>
            </a:extLst>
          </p:cNvPr>
          <p:cNvSpPr>
            <a:spLocks noGrp="1"/>
          </p:cNvSpPr>
          <p:nvPr>
            <p:ph type="title"/>
          </p:nvPr>
        </p:nvSpPr>
        <p:spPr/>
        <p:txBody>
          <a:bodyPr/>
          <a:lstStyle/>
          <a:p>
            <a:r>
              <a:rPr lang="en-US" dirty="0"/>
              <a:t>EKS Cross-Account Networking</a:t>
            </a:r>
          </a:p>
        </p:txBody>
      </p:sp>
      <p:sp>
        <p:nvSpPr>
          <p:cNvPr id="4" name="Content Placeholder 5">
            <a:extLst>
              <a:ext uri="{FF2B5EF4-FFF2-40B4-BE49-F238E27FC236}">
                <a16:creationId xmlns:a16="http://schemas.microsoft.com/office/drawing/2014/main" id="{2958D856-BB2F-2945-A333-20A4866F6768}"/>
              </a:ext>
            </a:extLst>
          </p:cNvPr>
          <p:cNvSpPr>
            <a:spLocks noGrp="1"/>
          </p:cNvSpPr>
          <p:nvPr>
            <p:ph idx="1"/>
          </p:nvPr>
        </p:nvSpPr>
        <p:spPr/>
        <p:txBody>
          <a:bodyPr/>
          <a:lstStyle/>
          <a:p>
            <a:pPr marL="457189" indent="-457189">
              <a:buFont typeface="Arial" panose="020B0604020202020204" pitchFamily="34" charset="0"/>
              <a:buChar char="•"/>
            </a:pPr>
            <a:r>
              <a:rPr lang="en-US" dirty="0">
                <a:solidFill>
                  <a:srgbClr val="223D95"/>
                </a:solidFill>
              </a:rPr>
              <a:t>Pattern can be used by anyone running Kubernetes on AWS</a:t>
            </a:r>
          </a:p>
          <a:p>
            <a:pPr marL="457189" indent="-457189">
              <a:buFont typeface="Arial" panose="020B0604020202020204" pitchFamily="34" charset="0"/>
              <a:buChar char="•"/>
            </a:pPr>
            <a:r>
              <a:rPr lang="en-US" dirty="0">
                <a:solidFill>
                  <a:srgbClr val="223D95"/>
                </a:solidFill>
              </a:rPr>
              <a:t>Hard to do on your own</a:t>
            </a:r>
          </a:p>
          <a:p>
            <a:pPr marL="457189" indent="-457189">
              <a:buFont typeface="Arial" panose="020B0604020202020204" pitchFamily="34" charset="0"/>
              <a:buChar char="•"/>
            </a:pPr>
            <a:r>
              <a:rPr lang="en-US" dirty="0">
                <a:solidFill>
                  <a:srgbClr val="223D95"/>
                </a:solidFill>
              </a:rPr>
              <a:t>EKS customers now get secure cross-account networking configuration by default</a:t>
            </a:r>
          </a:p>
          <a:p>
            <a:endParaRPr lang="en-US" dirty="0">
              <a:solidFill>
                <a:srgbClr val="223D95"/>
              </a:solidFill>
            </a:endParaRPr>
          </a:p>
          <a:p>
            <a:endParaRPr lang="en-US" dirty="0">
              <a:solidFill>
                <a:srgbClr val="223D95"/>
              </a:solidFill>
            </a:endParaRPr>
          </a:p>
        </p:txBody>
      </p:sp>
      <p:pic>
        <p:nvPicPr>
          <p:cNvPr id="5" name="Picture 4">
            <a:extLst>
              <a:ext uri="{FF2B5EF4-FFF2-40B4-BE49-F238E27FC236}">
                <a16:creationId xmlns:a16="http://schemas.microsoft.com/office/drawing/2014/main" id="{A73621A9-E560-4D4E-B0D3-DCB46C7A6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9093" y="277771"/>
            <a:ext cx="706553" cy="734260"/>
          </a:xfrm>
          <a:prstGeom prst="rect">
            <a:avLst/>
          </a:prstGeom>
        </p:spPr>
      </p:pic>
    </p:spTree>
    <p:extLst>
      <p:ext uri="{BB962C8B-B14F-4D97-AF65-F5344CB8AC3E}">
        <p14:creationId xmlns:p14="http://schemas.microsoft.com/office/powerpoint/2010/main" val="43830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B3B71A64-F646-B642-9363-EE5D94D32F6B}"/>
              </a:ext>
            </a:extLst>
          </p:cNvPr>
          <p:cNvSpPr txBox="1"/>
          <p:nvPr/>
        </p:nvSpPr>
        <p:spPr>
          <a:xfrm>
            <a:off x="2341230" y="3725590"/>
            <a:ext cx="3949495" cy="2062103"/>
          </a:xfrm>
          <a:prstGeom prst="rect">
            <a:avLst/>
          </a:prstGeom>
          <a:noFill/>
        </p:spPr>
        <p:txBody>
          <a:bodyPr wrap="square" rtlCol="0">
            <a:spAutoFit/>
          </a:bodyPr>
          <a:lstStyle/>
          <a:p>
            <a:r>
              <a:rPr lang="en-US" sz="12800" dirty="0">
                <a:latin typeface="Amazon Ember Light" panose="020B0403020204020204" pitchFamily="34" charset="0"/>
                <a:ea typeface="Amazon Ember Light" panose="020B0403020204020204" pitchFamily="34" charset="0"/>
                <a:cs typeface="Amazon Ember Light" panose="020B0403020204020204" pitchFamily="34" charset="0"/>
              </a:rPr>
              <a:t>57%</a:t>
            </a:r>
          </a:p>
        </p:txBody>
      </p:sp>
      <p:sp>
        <p:nvSpPr>
          <p:cNvPr id="71" name="TextBox 70">
            <a:extLst>
              <a:ext uri="{FF2B5EF4-FFF2-40B4-BE49-F238E27FC236}">
                <a16:creationId xmlns:a16="http://schemas.microsoft.com/office/drawing/2014/main" id="{C09E7798-D925-1948-B729-5FB2AF905A37}"/>
              </a:ext>
            </a:extLst>
          </p:cNvPr>
          <p:cNvSpPr txBox="1"/>
          <p:nvPr/>
        </p:nvSpPr>
        <p:spPr>
          <a:xfrm>
            <a:off x="5998099" y="4218033"/>
            <a:ext cx="3852672" cy="1077218"/>
          </a:xfrm>
          <a:prstGeom prst="rect">
            <a:avLst/>
          </a:prstGeom>
          <a:noFill/>
        </p:spPr>
        <p:txBody>
          <a:bodyPr wrap="square" rtlCol="0">
            <a:spAutoFit/>
          </a:bodyPr>
          <a:lstStyle/>
          <a:p>
            <a:r>
              <a:rPr lang="en-US" sz="2400" dirty="0"/>
              <a:t>of Kubernetes workloads run on AWS today </a:t>
            </a:r>
            <a:br>
              <a:rPr lang="en-US" sz="2400" dirty="0"/>
            </a:br>
            <a:r>
              <a:rPr lang="en-US" sz="1600" dirty="0"/>
              <a:t>— Cloud Native Computing Foundation</a:t>
            </a:r>
            <a:endParaRPr lang="en-US" sz="2400" dirty="0"/>
          </a:p>
        </p:txBody>
      </p:sp>
      <p:grpSp>
        <p:nvGrpSpPr>
          <p:cNvPr id="72" name="Group 71">
            <a:extLst>
              <a:ext uri="{FF2B5EF4-FFF2-40B4-BE49-F238E27FC236}">
                <a16:creationId xmlns:a16="http://schemas.microsoft.com/office/drawing/2014/main" id="{7C243AA0-61D1-A14C-9477-BF4645AE0B2B}"/>
              </a:ext>
            </a:extLst>
          </p:cNvPr>
          <p:cNvGrpSpPr/>
          <p:nvPr/>
        </p:nvGrpSpPr>
        <p:grpSpPr>
          <a:xfrm>
            <a:off x="3964487" y="1985260"/>
            <a:ext cx="1186245" cy="1147152"/>
            <a:chOff x="3485826" y="819150"/>
            <a:chExt cx="2172348" cy="2100763"/>
          </a:xfrm>
        </p:grpSpPr>
        <p:sp>
          <p:nvSpPr>
            <p:cNvPr id="73" name="Freeform 6">
              <a:extLst>
                <a:ext uri="{FF2B5EF4-FFF2-40B4-BE49-F238E27FC236}">
                  <a16:creationId xmlns:a16="http://schemas.microsoft.com/office/drawing/2014/main" id="{B45AB24A-2975-A046-82D2-C7DDF774A23F}"/>
                </a:ext>
              </a:extLst>
            </p:cNvPr>
            <p:cNvSpPr>
              <a:spLocks/>
            </p:cNvSpPr>
            <p:nvPr/>
          </p:nvSpPr>
          <p:spPr bwMode="auto">
            <a:xfrm>
              <a:off x="3485826" y="819150"/>
              <a:ext cx="2172348" cy="2100763"/>
            </a:xfrm>
            <a:custGeom>
              <a:avLst/>
              <a:gdLst>
                <a:gd name="T0" fmla="*/ 2852 w 2862"/>
                <a:gd name="T1" fmla="*/ 1712 h 2769"/>
                <a:gd name="T2" fmla="*/ 2597 w 2862"/>
                <a:gd name="T3" fmla="*/ 604 h 2769"/>
                <a:gd name="T4" fmla="*/ 2522 w 2862"/>
                <a:gd name="T5" fmla="*/ 511 h 2769"/>
                <a:gd name="T6" fmla="*/ 1490 w 2862"/>
                <a:gd name="T7" fmla="*/ 18 h 2769"/>
                <a:gd name="T8" fmla="*/ 1371 w 2862"/>
                <a:gd name="T9" fmla="*/ 18 h 2769"/>
                <a:gd name="T10" fmla="*/ 339 w 2862"/>
                <a:gd name="T11" fmla="*/ 511 h 2769"/>
                <a:gd name="T12" fmla="*/ 264 w 2862"/>
                <a:gd name="T13" fmla="*/ 604 h 2769"/>
                <a:gd name="T14" fmla="*/ 10 w 2862"/>
                <a:gd name="T15" fmla="*/ 1712 h 2769"/>
                <a:gd name="T16" fmla="*/ 37 w 2862"/>
                <a:gd name="T17" fmla="*/ 1829 h 2769"/>
                <a:gd name="T18" fmla="*/ 751 w 2862"/>
                <a:gd name="T19" fmla="*/ 2717 h 2769"/>
                <a:gd name="T20" fmla="*/ 858 w 2862"/>
                <a:gd name="T21" fmla="*/ 2769 h 2769"/>
                <a:gd name="T22" fmla="*/ 2004 w 2862"/>
                <a:gd name="T23" fmla="*/ 2769 h 2769"/>
                <a:gd name="T24" fmla="*/ 2111 w 2862"/>
                <a:gd name="T25" fmla="*/ 2717 h 2769"/>
                <a:gd name="T26" fmla="*/ 2825 w 2862"/>
                <a:gd name="T27" fmla="*/ 1829 h 2769"/>
                <a:gd name="T28" fmla="*/ 2852 w 2862"/>
                <a:gd name="T29" fmla="*/ 1712 h 2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62" h="2769">
                  <a:moveTo>
                    <a:pt x="2852" y="1712"/>
                  </a:moveTo>
                  <a:cubicBezTo>
                    <a:pt x="2597" y="604"/>
                    <a:pt x="2597" y="604"/>
                    <a:pt x="2597" y="604"/>
                  </a:cubicBezTo>
                  <a:cubicBezTo>
                    <a:pt x="2588" y="563"/>
                    <a:pt x="2560" y="529"/>
                    <a:pt x="2522" y="511"/>
                  </a:cubicBezTo>
                  <a:cubicBezTo>
                    <a:pt x="1490" y="18"/>
                    <a:pt x="1490" y="18"/>
                    <a:pt x="1490" y="18"/>
                  </a:cubicBezTo>
                  <a:cubicBezTo>
                    <a:pt x="1452" y="0"/>
                    <a:pt x="1409" y="0"/>
                    <a:pt x="1371" y="18"/>
                  </a:cubicBezTo>
                  <a:cubicBezTo>
                    <a:pt x="339" y="511"/>
                    <a:pt x="339" y="511"/>
                    <a:pt x="339" y="511"/>
                  </a:cubicBezTo>
                  <a:cubicBezTo>
                    <a:pt x="302" y="529"/>
                    <a:pt x="274" y="564"/>
                    <a:pt x="264" y="604"/>
                  </a:cubicBezTo>
                  <a:cubicBezTo>
                    <a:pt x="10" y="1712"/>
                    <a:pt x="10" y="1712"/>
                    <a:pt x="10" y="1712"/>
                  </a:cubicBezTo>
                  <a:cubicBezTo>
                    <a:pt x="0" y="1753"/>
                    <a:pt x="10" y="1796"/>
                    <a:pt x="37" y="1829"/>
                  </a:cubicBezTo>
                  <a:cubicBezTo>
                    <a:pt x="751" y="2717"/>
                    <a:pt x="751" y="2717"/>
                    <a:pt x="751" y="2717"/>
                  </a:cubicBezTo>
                  <a:cubicBezTo>
                    <a:pt x="777" y="2750"/>
                    <a:pt x="817" y="2769"/>
                    <a:pt x="858" y="2769"/>
                  </a:cubicBezTo>
                  <a:cubicBezTo>
                    <a:pt x="2004" y="2769"/>
                    <a:pt x="2004" y="2769"/>
                    <a:pt x="2004" y="2769"/>
                  </a:cubicBezTo>
                  <a:cubicBezTo>
                    <a:pt x="2046" y="2769"/>
                    <a:pt x="2085" y="2750"/>
                    <a:pt x="2111" y="2717"/>
                  </a:cubicBezTo>
                  <a:cubicBezTo>
                    <a:pt x="2825" y="1829"/>
                    <a:pt x="2825" y="1829"/>
                    <a:pt x="2825" y="1829"/>
                  </a:cubicBezTo>
                  <a:cubicBezTo>
                    <a:pt x="2852" y="1796"/>
                    <a:pt x="2862" y="1753"/>
                    <a:pt x="2852" y="17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sp>
          <p:nvSpPr>
            <p:cNvPr id="74" name="Freeform 7">
              <a:extLst>
                <a:ext uri="{FF2B5EF4-FFF2-40B4-BE49-F238E27FC236}">
                  <a16:creationId xmlns:a16="http://schemas.microsoft.com/office/drawing/2014/main" id="{8992B056-C05E-DC4F-9D32-4785258E52A4}"/>
                </a:ext>
              </a:extLst>
            </p:cNvPr>
            <p:cNvSpPr>
              <a:spLocks noEditPoints="1"/>
            </p:cNvSpPr>
            <p:nvPr/>
          </p:nvSpPr>
          <p:spPr bwMode="auto">
            <a:xfrm>
              <a:off x="3559319" y="891689"/>
              <a:ext cx="2027270" cy="1957595"/>
            </a:xfrm>
            <a:custGeom>
              <a:avLst/>
              <a:gdLst>
                <a:gd name="T0" fmla="*/ 1244 w 2672"/>
                <a:gd name="T1" fmla="*/ 1044 h 2580"/>
                <a:gd name="T2" fmla="*/ 1161 w 2672"/>
                <a:gd name="T3" fmla="*/ 1084 h 2580"/>
                <a:gd name="T4" fmla="*/ 1078 w 2672"/>
                <a:gd name="T5" fmla="*/ 1494 h 2580"/>
                <a:gd name="T6" fmla="*/ 1067 w 2672"/>
                <a:gd name="T7" fmla="*/ 1495 h 2580"/>
                <a:gd name="T8" fmla="*/ 1124 w 2672"/>
                <a:gd name="T9" fmla="*/ 1566 h 2580"/>
                <a:gd name="T10" fmla="*/ 1357 w 2672"/>
                <a:gd name="T11" fmla="*/ 1623 h 2580"/>
                <a:gd name="T12" fmla="*/ 1290 w 2672"/>
                <a:gd name="T13" fmla="*/ 1645 h 2580"/>
                <a:gd name="T14" fmla="*/ 1471 w 2672"/>
                <a:gd name="T15" fmla="*/ 1930 h 2580"/>
                <a:gd name="T16" fmla="*/ 1622 w 2672"/>
                <a:gd name="T17" fmla="*/ 1226 h 2580"/>
                <a:gd name="T18" fmla="*/ 1642 w 2672"/>
                <a:gd name="T19" fmla="*/ 1315 h 2580"/>
                <a:gd name="T20" fmla="*/ 1941 w 2672"/>
                <a:gd name="T21" fmla="*/ 1343 h 2580"/>
                <a:gd name="T22" fmla="*/ 1437 w 2672"/>
                <a:gd name="T23" fmla="*/ 1074 h 2580"/>
                <a:gd name="T24" fmla="*/ 1509 w 2672"/>
                <a:gd name="T25" fmla="*/ 1083 h 2580"/>
                <a:gd name="T26" fmla="*/ 1601 w 2672"/>
                <a:gd name="T27" fmla="*/ 1494 h 2580"/>
                <a:gd name="T28" fmla="*/ 1570 w 2672"/>
                <a:gd name="T29" fmla="*/ 1498 h 2580"/>
                <a:gd name="T30" fmla="*/ 1545 w 2672"/>
                <a:gd name="T31" fmla="*/ 1565 h 2580"/>
                <a:gd name="T32" fmla="*/ 1335 w 2672"/>
                <a:gd name="T33" fmla="*/ 1447 h 2580"/>
                <a:gd name="T34" fmla="*/ 1230 w 2672"/>
                <a:gd name="T35" fmla="*/ 1316 h 2580"/>
                <a:gd name="T36" fmla="*/ 1064 w 2672"/>
                <a:gd name="T37" fmla="*/ 1267 h 2580"/>
                <a:gd name="T38" fmla="*/ 818 w 2672"/>
                <a:gd name="T39" fmla="*/ 1022 h 2580"/>
                <a:gd name="T40" fmla="*/ 2625 w 2672"/>
                <a:gd name="T41" fmla="*/ 1719 h 2580"/>
                <a:gd name="T42" fmla="*/ 44 w 2672"/>
                <a:gd name="T43" fmla="*/ 1719 h 2580"/>
                <a:gd name="T44" fmla="*/ 1258 w 2672"/>
                <a:gd name="T45" fmla="*/ 18 h 2580"/>
                <a:gd name="T46" fmla="*/ 2336 w 2672"/>
                <a:gd name="T47" fmla="*/ 460 h 2580"/>
                <a:gd name="T48" fmla="*/ 2219 w 2672"/>
                <a:gd name="T49" fmla="*/ 1593 h 2580"/>
                <a:gd name="T50" fmla="*/ 2289 w 2672"/>
                <a:gd name="T51" fmla="*/ 1617 h 2580"/>
                <a:gd name="T52" fmla="*/ 2315 w 2672"/>
                <a:gd name="T53" fmla="*/ 1502 h 2580"/>
                <a:gd name="T54" fmla="*/ 2112 w 2672"/>
                <a:gd name="T55" fmla="*/ 1451 h 2580"/>
                <a:gd name="T56" fmla="*/ 1987 w 2672"/>
                <a:gd name="T57" fmla="*/ 900 h 2580"/>
                <a:gd name="T58" fmla="*/ 2134 w 2672"/>
                <a:gd name="T59" fmla="*/ 777 h 2580"/>
                <a:gd name="T60" fmla="*/ 2073 w 2672"/>
                <a:gd name="T61" fmla="*/ 675 h 2580"/>
                <a:gd name="T62" fmla="*/ 1921 w 2672"/>
                <a:gd name="T63" fmla="*/ 802 h 2580"/>
                <a:gd name="T64" fmla="*/ 1398 w 2672"/>
                <a:gd name="T65" fmla="*/ 557 h 2580"/>
                <a:gd name="T66" fmla="*/ 1386 w 2672"/>
                <a:gd name="T67" fmla="*/ 421 h 2580"/>
                <a:gd name="T68" fmla="*/ 1335 w 2672"/>
                <a:gd name="T69" fmla="*/ 284 h 2580"/>
                <a:gd name="T70" fmla="*/ 1276 w 2672"/>
                <a:gd name="T71" fmla="*/ 362 h 2580"/>
                <a:gd name="T72" fmla="*/ 1272 w 2672"/>
                <a:gd name="T73" fmla="*/ 557 h 2580"/>
                <a:gd name="T74" fmla="*/ 762 w 2672"/>
                <a:gd name="T75" fmla="*/ 802 h 2580"/>
                <a:gd name="T76" fmla="*/ 648 w 2672"/>
                <a:gd name="T77" fmla="*/ 727 h 2580"/>
                <a:gd name="T78" fmla="*/ 553 w 2672"/>
                <a:gd name="T79" fmla="*/ 660 h 2580"/>
                <a:gd name="T80" fmla="*/ 524 w 2672"/>
                <a:gd name="T81" fmla="*/ 769 h 2580"/>
                <a:gd name="T82" fmla="*/ 683 w 2672"/>
                <a:gd name="T83" fmla="*/ 901 h 2580"/>
                <a:gd name="T84" fmla="*/ 558 w 2672"/>
                <a:gd name="T85" fmla="*/ 1452 h 2580"/>
                <a:gd name="T86" fmla="*/ 356 w 2672"/>
                <a:gd name="T87" fmla="*/ 1503 h 2580"/>
                <a:gd name="T88" fmla="*/ 305 w 2672"/>
                <a:gd name="T89" fmla="*/ 1575 h 2580"/>
                <a:gd name="T90" fmla="*/ 382 w 2672"/>
                <a:gd name="T91" fmla="*/ 1618 h 2580"/>
                <a:gd name="T92" fmla="*/ 553 w 2672"/>
                <a:gd name="T93" fmla="*/ 1564 h 2580"/>
                <a:gd name="T94" fmla="*/ 949 w 2672"/>
                <a:gd name="T95" fmla="*/ 1993 h 2580"/>
                <a:gd name="T96" fmla="*/ 891 w 2672"/>
                <a:gd name="T97" fmla="*/ 2146 h 2580"/>
                <a:gd name="T98" fmla="*/ 900 w 2672"/>
                <a:gd name="T99" fmla="*/ 2298 h 2580"/>
                <a:gd name="T100" fmla="*/ 966 w 2672"/>
                <a:gd name="T101" fmla="*/ 2244 h 2580"/>
                <a:gd name="T102" fmla="*/ 1066 w 2672"/>
                <a:gd name="T103" fmla="*/ 2050 h 2580"/>
                <a:gd name="T104" fmla="*/ 1618 w 2672"/>
                <a:gd name="T105" fmla="*/ 2073 h 2580"/>
                <a:gd name="T106" fmla="*/ 1712 w 2672"/>
                <a:gd name="T107" fmla="*/ 2258 h 2580"/>
                <a:gd name="T108" fmla="*/ 1811 w 2672"/>
                <a:gd name="T109" fmla="*/ 2192 h 2580"/>
                <a:gd name="T110" fmla="*/ 1732 w 2672"/>
                <a:gd name="T111" fmla="*/ 2018 h 2580"/>
                <a:gd name="T112" fmla="*/ 2084 w 2672"/>
                <a:gd name="T113" fmla="*/ 1575 h 2580"/>
                <a:gd name="T114" fmla="*/ 2219 w 2672"/>
                <a:gd name="T115" fmla="*/ 1593 h 2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2" h="2580">
                  <a:moveTo>
                    <a:pt x="1161" y="1084"/>
                  </a:moveTo>
                  <a:cubicBezTo>
                    <a:pt x="910" y="906"/>
                    <a:pt x="910" y="906"/>
                    <a:pt x="910" y="906"/>
                  </a:cubicBezTo>
                  <a:cubicBezTo>
                    <a:pt x="987" y="831"/>
                    <a:pt x="1086" y="775"/>
                    <a:pt x="1199" y="749"/>
                  </a:cubicBezTo>
                  <a:cubicBezTo>
                    <a:pt x="1220" y="744"/>
                    <a:pt x="1241" y="741"/>
                    <a:pt x="1261" y="738"/>
                  </a:cubicBezTo>
                  <a:cubicBezTo>
                    <a:pt x="1244" y="1044"/>
                    <a:pt x="1244" y="1044"/>
                    <a:pt x="1244" y="1044"/>
                  </a:cubicBezTo>
                  <a:cubicBezTo>
                    <a:pt x="1243" y="1045"/>
                    <a:pt x="1243" y="1045"/>
                    <a:pt x="1243" y="1045"/>
                  </a:cubicBezTo>
                  <a:cubicBezTo>
                    <a:pt x="1242" y="1045"/>
                    <a:pt x="1242" y="1045"/>
                    <a:pt x="1242" y="1045"/>
                  </a:cubicBezTo>
                  <a:cubicBezTo>
                    <a:pt x="1242" y="1045"/>
                    <a:pt x="1242" y="1045"/>
                    <a:pt x="1242" y="1045"/>
                  </a:cubicBezTo>
                  <a:cubicBezTo>
                    <a:pt x="1241" y="1072"/>
                    <a:pt x="1219" y="1094"/>
                    <a:pt x="1191" y="1094"/>
                  </a:cubicBezTo>
                  <a:cubicBezTo>
                    <a:pt x="1180" y="1094"/>
                    <a:pt x="1170" y="1090"/>
                    <a:pt x="1161" y="1084"/>
                  </a:cubicBezTo>
                  <a:cubicBezTo>
                    <a:pt x="1161" y="1084"/>
                    <a:pt x="1161" y="1084"/>
                    <a:pt x="1161" y="1084"/>
                  </a:cubicBezTo>
                  <a:close/>
                  <a:moveTo>
                    <a:pt x="1128" y="1546"/>
                  </a:moveTo>
                  <a:cubicBezTo>
                    <a:pt x="1128" y="1542"/>
                    <a:pt x="1128" y="1538"/>
                    <a:pt x="1127" y="1534"/>
                  </a:cubicBezTo>
                  <a:cubicBezTo>
                    <a:pt x="1122" y="1511"/>
                    <a:pt x="1101" y="1495"/>
                    <a:pt x="1078" y="1495"/>
                  </a:cubicBezTo>
                  <a:cubicBezTo>
                    <a:pt x="1078" y="1494"/>
                    <a:pt x="1078" y="1494"/>
                    <a:pt x="1078" y="1494"/>
                  </a:cubicBezTo>
                  <a:cubicBezTo>
                    <a:pt x="1078" y="1495"/>
                    <a:pt x="1078" y="1495"/>
                    <a:pt x="1078" y="1495"/>
                  </a:cubicBezTo>
                  <a:cubicBezTo>
                    <a:pt x="1077" y="1495"/>
                    <a:pt x="1077" y="1495"/>
                    <a:pt x="1077" y="1495"/>
                  </a:cubicBezTo>
                  <a:cubicBezTo>
                    <a:pt x="1074" y="1495"/>
                    <a:pt x="1071" y="1495"/>
                    <a:pt x="1068" y="1495"/>
                  </a:cubicBezTo>
                  <a:cubicBezTo>
                    <a:pt x="1068" y="1495"/>
                    <a:pt x="1068" y="1495"/>
                    <a:pt x="1068" y="1495"/>
                  </a:cubicBezTo>
                  <a:cubicBezTo>
                    <a:pt x="1067" y="1495"/>
                    <a:pt x="1067" y="1495"/>
                    <a:pt x="1067" y="1495"/>
                  </a:cubicBezTo>
                  <a:cubicBezTo>
                    <a:pt x="1067" y="1495"/>
                    <a:pt x="1067" y="1495"/>
                    <a:pt x="1067" y="1495"/>
                  </a:cubicBezTo>
                  <a:cubicBezTo>
                    <a:pt x="766" y="1546"/>
                    <a:pt x="766" y="1546"/>
                    <a:pt x="766" y="1546"/>
                  </a:cubicBezTo>
                  <a:cubicBezTo>
                    <a:pt x="812" y="1674"/>
                    <a:pt x="899" y="1779"/>
                    <a:pt x="1008" y="1849"/>
                  </a:cubicBezTo>
                  <a:cubicBezTo>
                    <a:pt x="1125" y="1567"/>
                    <a:pt x="1125" y="1567"/>
                    <a:pt x="1125" y="1567"/>
                  </a:cubicBezTo>
                  <a:cubicBezTo>
                    <a:pt x="1124" y="1566"/>
                    <a:pt x="1124" y="1566"/>
                    <a:pt x="1124" y="1566"/>
                  </a:cubicBezTo>
                  <a:cubicBezTo>
                    <a:pt x="1124" y="1566"/>
                    <a:pt x="1124" y="1566"/>
                    <a:pt x="1124" y="1566"/>
                  </a:cubicBezTo>
                  <a:cubicBezTo>
                    <a:pt x="1127" y="1559"/>
                    <a:pt x="1128" y="1553"/>
                    <a:pt x="1128" y="1546"/>
                  </a:cubicBezTo>
                  <a:close/>
                  <a:moveTo>
                    <a:pt x="1380" y="1646"/>
                  </a:moveTo>
                  <a:cubicBezTo>
                    <a:pt x="1380" y="1645"/>
                    <a:pt x="1380" y="1645"/>
                    <a:pt x="1380" y="1645"/>
                  </a:cubicBezTo>
                  <a:cubicBezTo>
                    <a:pt x="1375" y="1636"/>
                    <a:pt x="1367" y="1628"/>
                    <a:pt x="1357" y="1623"/>
                  </a:cubicBezTo>
                  <a:cubicBezTo>
                    <a:pt x="1350" y="1620"/>
                    <a:pt x="1342" y="1618"/>
                    <a:pt x="1335" y="1618"/>
                  </a:cubicBezTo>
                  <a:cubicBezTo>
                    <a:pt x="1334" y="1618"/>
                    <a:pt x="1334" y="1618"/>
                    <a:pt x="1333" y="1618"/>
                  </a:cubicBezTo>
                  <a:cubicBezTo>
                    <a:pt x="1333" y="1618"/>
                    <a:pt x="1333" y="1618"/>
                    <a:pt x="1333" y="1618"/>
                  </a:cubicBezTo>
                  <a:cubicBezTo>
                    <a:pt x="1333" y="1618"/>
                    <a:pt x="1333" y="1618"/>
                    <a:pt x="1333" y="1618"/>
                  </a:cubicBezTo>
                  <a:cubicBezTo>
                    <a:pt x="1315" y="1619"/>
                    <a:pt x="1299" y="1629"/>
                    <a:pt x="1290" y="1645"/>
                  </a:cubicBezTo>
                  <a:cubicBezTo>
                    <a:pt x="1290" y="1646"/>
                    <a:pt x="1290" y="1646"/>
                    <a:pt x="1290" y="1646"/>
                  </a:cubicBezTo>
                  <a:cubicBezTo>
                    <a:pt x="1289" y="1646"/>
                    <a:pt x="1289" y="1646"/>
                    <a:pt x="1289" y="1646"/>
                  </a:cubicBezTo>
                  <a:cubicBezTo>
                    <a:pt x="1141" y="1913"/>
                    <a:pt x="1141" y="1913"/>
                    <a:pt x="1141" y="1913"/>
                  </a:cubicBezTo>
                  <a:cubicBezTo>
                    <a:pt x="1203" y="1934"/>
                    <a:pt x="1268" y="1945"/>
                    <a:pt x="1335" y="1945"/>
                  </a:cubicBezTo>
                  <a:cubicBezTo>
                    <a:pt x="1380" y="1945"/>
                    <a:pt x="1425" y="1940"/>
                    <a:pt x="1471" y="1930"/>
                  </a:cubicBezTo>
                  <a:cubicBezTo>
                    <a:pt x="1491" y="1926"/>
                    <a:pt x="1510" y="1920"/>
                    <a:pt x="1529" y="1914"/>
                  </a:cubicBezTo>
                  <a:cubicBezTo>
                    <a:pt x="1381" y="1646"/>
                    <a:pt x="1381" y="1646"/>
                    <a:pt x="1381" y="1646"/>
                  </a:cubicBezTo>
                  <a:lnTo>
                    <a:pt x="1380" y="1646"/>
                  </a:lnTo>
                  <a:close/>
                  <a:moveTo>
                    <a:pt x="1850" y="1022"/>
                  </a:moveTo>
                  <a:cubicBezTo>
                    <a:pt x="1622" y="1226"/>
                    <a:pt x="1622" y="1226"/>
                    <a:pt x="1622" y="1226"/>
                  </a:cubicBezTo>
                  <a:cubicBezTo>
                    <a:pt x="1623" y="1227"/>
                    <a:pt x="1623" y="1227"/>
                    <a:pt x="1623" y="1227"/>
                  </a:cubicBezTo>
                  <a:cubicBezTo>
                    <a:pt x="1622" y="1227"/>
                    <a:pt x="1622" y="1227"/>
                    <a:pt x="1622" y="1227"/>
                  </a:cubicBezTo>
                  <a:cubicBezTo>
                    <a:pt x="1614" y="1234"/>
                    <a:pt x="1609" y="1243"/>
                    <a:pt x="1606" y="1254"/>
                  </a:cubicBezTo>
                  <a:cubicBezTo>
                    <a:pt x="1605" y="1258"/>
                    <a:pt x="1605" y="1262"/>
                    <a:pt x="1605" y="1265"/>
                  </a:cubicBezTo>
                  <a:cubicBezTo>
                    <a:pt x="1605" y="1288"/>
                    <a:pt x="1620" y="1308"/>
                    <a:pt x="1642" y="1315"/>
                  </a:cubicBezTo>
                  <a:cubicBezTo>
                    <a:pt x="1643" y="1315"/>
                    <a:pt x="1643" y="1315"/>
                    <a:pt x="1643" y="1315"/>
                  </a:cubicBezTo>
                  <a:cubicBezTo>
                    <a:pt x="1643" y="1315"/>
                    <a:pt x="1643" y="1315"/>
                    <a:pt x="1643" y="1315"/>
                  </a:cubicBezTo>
                  <a:cubicBezTo>
                    <a:pt x="1643" y="1316"/>
                    <a:pt x="1643" y="1316"/>
                    <a:pt x="1643" y="1316"/>
                  </a:cubicBezTo>
                  <a:cubicBezTo>
                    <a:pt x="1938" y="1401"/>
                    <a:pt x="1938" y="1401"/>
                    <a:pt x="1938" y="1401"/>
                  </a:cubicBezTo>
                  <a:cubicBezTo>
                    <a:pt x="1940" y="1382"/>
                    <a:pt x="1941" y="1362"/>
                    <a:pt x="1941" y="1343"/>
                  </a:cubicBezTo>
                  <a:cubicBezTo>
                    <a:pt x="1941" y="1297"/>
                    <a:pt x="1936" y="1252"/>
                    <a:pt x="1925" y="1206"/>
                  </a:cubicBezTo>
                  <a:cubicBezTo>
                    <a:pt x="1910" y="1139"/>
                    <a:pt x="1884" y="1077"/>
                    <a:pt x="1850" y="1022"/>
                  </a:cubicBezTo>
                  <a:close/>
                  <a:moveTo>
                    <a:pt x="1426" y="1044"/>
                  </a:moveTo>
                  <a:cubicBezTo>
                    <a:pt x="1426" y="1044"/>
                    <a:pt x="1426" y="1044"/>
                    <a:pt x="1426" y="1044"/>
                  </a:cubicBezTo>
                  <a:cubicBezTo>
                    <a:pt x="1427" y="1055"/>
                    <a:pt x="1430" y="1065"/>
                    <a:pt x="1437" y="1074"/>
                  </a:cubicBezTo>
                  <a:cubicBezTo>
                    <a:pt x="1448" y="1086"/>
                    <a:pt x="1462" y="1093"/>
                    <a:pt x="1477" y="1093"/>
                  </a:cubicBezTo>
                  <a:cubicBezTo>
                    <a:pt x="1488" y="1093"/>
                    <a:pt x="1499" y="1090"/>
                    <a:pt x="1508" y="1083"/>
                  </a:cubicBezTo>
                  <a:cubicBezTo>
                    <a:pt x="1508" y="1083"/>
                    <a:pt x="1508" y="1083"/>
                    <a:pt x="1508" y="1083"/>
                  </a:cubicBezTo>
                  <a:cubicBezTo>
                    <a:pt x="1508" y="1083"/>
                    <a:pt x="1508" y="1083"/>
                    <a:pt x="1508" y="1083"/>
                  </a:cubicBezTo>
                  <a:cubicBezTo>
                    <a:pt x="1509" y="1083"/>
                    <a:pt x="1509" y="1083"/>
                    <a:pt x="1509" y="1083"/>
                  </a:cubicBezTo>
                  <a:cubicBezTo>
                    <a:pt x="1758" y="907"/>
                    <a:pt x="1758" y="907"/>
                    <a:pt x="1758" y="907"/>
                  </a:cubicBezTo>
                  <a:cubicBezTo>
                    <a:pt x="1664" y="815"/>
                    <a:pt x="1541" y="755"/>
                    <a:pt x="1409" y="738"/>
                  </a:cubicBezTo>
                  <a:cubicBezTo>
                    <a:pt x="1426" y="1044"/>
                    <a:pt x="1426" y="1044"/>
                    <a:pt x="1426" y="1044"/>
                  </a:cubicBezTo>
                  <a:close/>
                  <a:moveTo>
                    <a:pt x="1602" y="1494"/>
                  </a:moveTo>
                  <a:cubicBezTo>
                    <a:pt x="1601" y="1494"/>
                    <a:pt x="1601" y="1494"/>
                    <a:pt x="1601" y="1494"/>
                  </a:cubicBezTo>
                  <a:cubicBezTo>
                    <a:pt x="1598" y="1494"/>
                    <a:pt x="1595" y="1493"/>
                    <a:pt x="1592" y="1493"/>
                  </a:cubicBezTo>
                  <a:cubicBezTo>
                    <a:pt x="1591" y="1493"/>
                    <a:pt x="1590" y="1493"/>
                    <a:pt x="1590" y="1493"/>
                  </a:cubicBezTo>
                  <a:cubicBezTo>
                    <a:pt x="1589" y="1493"/>
                    <a:pt x="1589" y="1493"/>
                    <a:pt x="1589" y="1493"/>
                  </a:cubicBezTo>
                  <a:cubicBezTo>
                    <a:pt x="1590" y="1493"/>
                    <a:pt x="1590" y="1493"/>
                    <a:pt x="1590" y="1493"/>
                  </a:cubicBezTo>
                  <a:cubicBezTo>
                    <a:pt x="1583" y="1494"/>
                    <a:pt x="1576" y="1495"/>
                    <a:pt x="1570" y="1498"/>
                  </a:cubicBezTo>
                  <a:cubicBezTo>
                    <a:pt x="1552" y="1507"/>
                    <a:pt x="1541" y="1525"/>
                    <a:pt x="1541" y="1544"/>
                  </a:cubicBezTo>
                  <a:cubicBezTo>
                    <a:pt x="1541" y="1551"/>
                    <a:pt x="1542" y="1558"/>
                    <a:pt x="1545" y="1565"/>
                  </a:cubicBezTo>
                  <a:cubicBezTo>
                    <a:pt x="1545" y="1565"/>
                    <a:pt x="1545" y="1565"/>
                    <a:pt x="1545" y="1565"/>
                  </a:cubicBezTo>
                  <a:cubicBezTo>
                    <a:pt x="1545" y="1565"/>
                    <a:pt x="1545" y="1565"/>
                    <a:pt x="1545" y="1565"/>
                  </a:cubicBezTo>
                  <a:cubicBezTo>
                    <a:pt x="1545" y="1565"/>
                    <a:pt x="1545" y="1565"/>
                    <a:pt x="1545" y="1565"/>
                  </a:cubicBezTo>
                  <a:cubicBezTo>
                    <a:pt x="1663" y="1850"/>
                    <a:pt x="1663" y="1850"/>
                    <a:pt x="1663" y="1850"/>
                  </a:cubicBezTo>
                  <a:cubicBezTo>
                    <a:pt x="1776" y="1778"/>
                    <a:pt x="1861" y="1670"/>
                    <a:pt x="1906" y="1545"/>
                  </a:cubicBezTo>
                  <a:cubicBezTo>
                    <a:pt x="1602" y="1494"/>
                    <a:pt x="1602" y="1494"/>
                    <a:pt x="1602" y="1494"/>
                  </a:cubicBezTo>
                  <a:close/>
                  <a:moveTo>
                    <a:pt x="1251" y="1406"/>
                  </a:moveTo>
                  <a:cubicBezTo>
                    <a:pt x="1335" y="1447"/>
                    <a:pt x="1335" y="1447"/>
                    <a:pt x="1335" y="1447"/>
                  </a:cubicBezTo>
                  <a:cubicBezTo>
                    <a:pt x="1419" y="1407"/>
                    <a:pt x="1419" y="1407"/>
                    <a:pt x="1419" y="1407"/>
                  </a:cubicBezTo>
                  <a:cubicBezTo>
                    <a:pt x="1440" y="1316"/>
                    <a:pt x="1440" y="1316"/>
                    <a:pt x="1440" y="1316"/>
                  </a:cubicBezTo>
                  <a:cubicBezTo>
                    <a:pt x="1382" y="1243"/>
                    <a:pt x="1382" y="1243"/>
                    <a:pt x="1382" y="1243"/>
                  </a:cubicBezTo>
                  <a:cubicBezTo>
                    <a:pt x="1288" y="1243"/>
                    <a:pt x="1288" y="1243"/>
                    <a:pt x="1288" y="1243"/>
                  </a:cubicBezTo>
                  <a:cubicBezTo>
                    <a:pt x="1230" y="1316"/>
                    <a:pt x="1230" y="1316"/>
                    <a:pt x="1230" y="1316"/>
                  </a:cubicBezTo>
                  <a:lnTo>
                    <a:pt x="1251" y="1406"/>
                  </a:lnTo>
                  <a:close/>
                  <a:moveTo>
                    <a:pt x="1027" y="1316"/>
                  </a:moveTo>
                  <a:cubicBezTo>
                    <a:pt x="1027" y="1316"/>
                    <a:pt x="1027" y="1316"/>
                    <a:pt x="1027" y="1316"/>
                  </a:cubicBezTo>
                  <a:cubicBezTo>
                    <a:pt x="1037" y="1313"/>
                    <a:pt x="1046" y="1307"/>
                    <a:pt x="1053" y="1299"/>
                  </a:cubicBezTo>
                  <a:cubicBezTo>
                    <a:pt x="1061" y="1289"/>
                    <a:pt x="1064" y="1278"/>
                    <a:pt x="1064" y="1267"/>
                  </a:cubicBezTo>
                  <a:cubicBezTo>
                    <a:pt x="1064" y="1253"/>
                    <a:pt x="1058" y="1238"/>
                    <a:pt x="1047" y="1228"/>
                  </a:cubicBezTo>
                  <a:cubicBezTo>
                    <a:pt x="1047" y="1228"/>
                    <a:pt x="1047" y="1228"/>
                    <a:pt x="1047" y="1228"/>
                  </a:cubicBezTo>
                  <a:cubicBezTo>
                    <a:pt x="1047" y="1228"/>
                    <a:pt x="1047" y="1228"/>
                    <a:pt x="1047" y="1228"/>
                  </a:cubicBezTo>
                  <a:cubicBezTo>
                    <a:pt x="1047" y="1227"/>
                    <a:pt x="1047" y="1227"/>
                    <a:pt x="1047" y="1227"/>
                  </a:cubicBezTo>
                  <a:cubicBezTo>
                    <a:pt x="818" y="1022"/>
                    <a:pt x="818" y="1022"/>
                    <a:pt x="818" y="1022"/>
                  </a:cubicBezTo>
                  <a:cubicBezTo>
                    <a:pt x="761" y="1115"/>
                    <a:pt x="729" y="1223"/>
                    <a:pt x="729" y="1336"/>
                  </a:cubicBezTo>
                  <a:cubicBezTo>
                    <a:pt x="729" y="1358"/>
                    <a:pt x="730" y="1380"/>
                    <a:pt x="733" y="1402"/>
                  </a:cubicBezTo>
                  <a:cubicBezTo>
                    <a:pt x="1026" y="1317"/>
                    <a:pt x="1026" y="1317"/>
                    <a:pt x="1026" y="1317"/>
                  </a:cubicBezTo>
                  <a:lnTo>
                    <a:pt x="1027" y="1316"/>
                  </a:lnTo>
                  <a:close/>
                  <a:moveTo>
                    <a:pt x="2625" y="1719"/>
                  </a:moveTo>
                  <a:cubicBezTo>
                    <a:pt x="1986" y="2514"/>
                    <a:pt x="1986" y="2514"/>
                    <a:pt x="1986" y="2514"/>
                  </a:cubicBezTo>
                  <a:cubicBezTo>
                    <a:pt x="1952" y="2556"/>
                    <a:pt x="1902" y="2580"/>
                    <a:pt x="1848" y="2580"/>
                  </a:cubicBezTo>
                  <a:cubicBezTo>
                    <a:pt x="822" y="2580"/>
                    <a:pt x="822" y="2580"/>
                    <a:pt x="822" y="2580"/>
                  </a:cubicBezTo>
                  <a:cubicBezTo>
                    <a:pt x="768" y="2580"/>
                    <a:pt x="717" y="2556"/>
                    <a:pt x="684" y="2514"/>
                  </a:cubicBezTo>
                  <a:cubicBezTo>
                    <a:pt x="44" y="1719"/>
                    <a:pt x="44" y="1719"/>
                    <a:pt x="44" y="1719"/>
                  </a:cubicBezTo>
                  <a:cubicBezTo>
                    <a:pt x="41" y="1714"/>
                    <a:pt x="37" y="1710"/>
                    <a:pt x="34" y="1705"/>
                  </a:cubicBezTo>
                  <a:cubicBezTo>
                    <a:pt x="8" y="1665"/>
                    <a:pt x="0" y="1617"/>
                    <a:pt x="10" y="1571"/>
                  </a:cubicBezTo>
                  <a:cubicBezTo>
                    <a:pt x="238" y="579"/>
                    <a:pt x="238" y="579"/>
                    <a:pt x="238" y="579"/>
                  </a:cubicBezTo>
                  <a:cubicBezTo>
                    <a:pt x="250" y="527"/>
                    <a:pt x="285" y="483"/>
                    <a:pt x="334" y="460"/>
                  </a:cubicBezTo>
                  <a:cubicBezTo>
                    <a:pt x="1258" y="18"/>
                    <a:pt x="1258" y="18"/>
                    <a:pt x="1258" y="18"/>
                  </a:cubicBezTo>
                  <a:cubicBezTo>
                    <a:pt x="1276" y="10"/>
                    <a:pt x="1294" y="5"/>
                    <a:pt x="1314" y="2"/>
                  </a:cubicBezTo>
                  <a:cubicBezTo>
                    <a:pt x="1318" y="2"/>
                    <a:pt x="1322" y="1"/>
                    <a:pt x="1326" y="1"/>
                  </a:cubicBezTo>
                  <a:cubicBezTo>
                    <a:pt x="1326" y="1"/>
                    <a:pt x="1326" y="1"/>
                    <a:pt x="1326" y="1"/>
                  </a:cubicBezTo>
                  <a:cubicBezTo>
                    <a:pt x="1355" y="0"/>
                    <a:pt x="1385" y="6"/>
                    <a:pt x="1411" y="18"/>
                  </a:cubicBezTo>
                  <a:cubicBezTo>
                    <a:pt x="2336" y="460"/>
                    <a:pt x="2336" y="460"/>
                    <a:pt x="2336" y="460"/>
                  </a:cubicBezTo>
                  <a:cubicBezTo>
                    <a:pt x="2384" y="483"/>
                    <a:pt x="2419" y="527"/>
                    <a:pt x="2431" y="579"/>
                  </a:cubicBezTo>
                  <a:cubicBezTo>
                    <a:pt x="2660" y="1570"/>
                    <a:pt x="2660" y="1570"/>
                    <a:pt x="2660" y="1570"/>
                  </a:cubicBezTo>
                  <a:cubicBezTo>
                    <a:pt x="2672" y="1622"/>
                    <a:pt x="2659" y="1677"/>
                    <a:pt x="2625" y="1719"/>
                  </a:cubicBezTo>
                  <a:close/>
                  <a:moveTo>
                    <a:pt x="2219" y="1593"/>
                  </a:moveTo>
                  <a:cubicBezTo>
                    <a:pt x="2219" y="1593"/>
                    <a:pt x="2219" y="1593"/>
                    <a:pt x="2219" y="1593"/>
                  </a:cubicBezTo>
                  <a:cubicBezTo>
                    <a:pt x="2237" y="1600"/>
                    <a:pt x="2251" y="1608"/>
                    <a:pt x="2271" y="1613"/>
                  </a:cubicBezTo>
                  <a:cubicBezTo>
                    <a:pt x="2276" y="1614"/>
                    <a:pt x="2282" y="1615"/>
                    <a:pt x="2286" y="1617"/>
                  </a:cubicBezTo>
                  <a:cubicBezTo>
                    <a:pt x="2287" y="1617"/>
                    <a:pt x="2287" y="1617"/>
                    <a:pt x="2288" y="1617"/>
                  </a:cubicBezTo>
                  <a:cubicBezTo>
                    <a:pt x="2288" y="1617"/>
                    <a:pt x="2288" y="1617"/>
                    <a:pt x="2288" y="1617"/>
                  </a:cubicBezTo>
                  <a:cubicBezTo>
                    <a:pt x="2289" y="1617"/>
                    <a:pt x="2289" y="1617"/>
                    <a:pt x="2289" y="1617"/>
                  </a:cubicBezTo>
                  <a:cubicBezTo>
                    <a:pt x="2289" y="1617"/>
                    <a:pt x="2289" y="1617"/>
                    <a:pt x="2289" y="1617"/>
                  </a:cubicBezTo>
                  <a:cubicBezTo>
                    <a:pt x="2294" y="1618"/>
                    <a:pt x="2299" y="1619"/>
                    <a:pt x="2304" y="1619"/>
                  </a:cubicBezTo>
                  <a:cubicBezTo>
                    <a:pt x="2333" y="1619"/>
                    <a:pt x="2358" y="1601"/>
                    <a:pt x="2365" y="1574"/>
                  </a:cubicBezTo>
                  <a:cubicBezTo>
                    <a:pt x="2365" y="1570"/>
                    <a:pt x="2366" y="1566"/>
                    <a:pt x="2366" y="1562"/>
                  </a:cubicBezTo>
                  <a:cubicBezTo>
                    <a:pt x="2366" y="1535"/>
                    <a:pt x="2345" y="1509"/>
                    <a:pt x="2315" y="1502"/>
                  </a:cubicBezTo>
                  <a:cubicBezTo>
                    <a:pt x="2310" y="1501"/>
                    <a:pt x="2303" y="1499"/>
                    <a:pt x="2298" y="1498"/>
                  </a:cubicBezTo>
                  <a:cubicBezTo>
                    <a:pt x="2277" y="1494"/>
                    <a:pt x="2261" y="1495"/>
                    <a:pt x="2242" y="1494"/>
                  </a:cubicBezTo>
                  <a:cubicBezTo>
                    <a:pt x="2201" y="1489"/>
                    <a:pt x="2167" y="1486"/>
                    <a:pt x="2137" y="1476"/>
                  </a:cubicBezTo>
                  <a:cubicBezTo>
                    <a:pt x="2125" y="1472"/>
                    <a:pt x="2116" y="1457"/>
                    <a:pt x="2112" y="1451"/>
                  </a:cubicBezTo>
                  <a:cubicBezTo>
                    <a:pt x="2112" y="1451"/>
                    <a:pt x="2112" y="1451"/>
                    <a:pt x="2112" y="1451"/>
                  </a:cubicBezTo>
                  <a:cubicBezTo>
                    <a:pt x="2088" y="1444"/>
                    <a:pt x="2088" y="1444"/>
                    <a:pt x="2088" y="1444"/>
                  </a:cubicBezTo>
                  <a:cubicBezTo>
                    <a:pt x="2093" y="1410"/>
                    <a:pt x="2095" y="1376"/>
                    <a:pt x="2095" y="1341"/>
                  </a:cubicBezTo>
                  <a:cubicBezTo>
                    <a:pt x="2095" y="1285"/>
                    <a:pt x="2089" y="1228"/>
                    <a:pt x="2076" y="1171"/>
                  </a:cubicBezTo>
                  <a:cubicBezTo>
                    <a:pt x="2055" y="1078"/>
                    <a:pt x="2017" y="993"/>
                    <a:pt x="1967" y="918"/>
                  </a:cubicBezTo>
                  <a:cubicBezTo>
                    <a:pt x="1973" y="913"/>
                    <a:pt x="1984" y="903"/>
                    <a:pt x="1987" y="900"/>
                  </a:cubicBezTo>
                  <a:cubicBezTo>
                    <a:pt x="1987" y="900"/>
                    <a:pt x="1987" y="900"/>
                    <a:pt x="1987" y="900"/>
                  </a:cubicBezTo>
                  <a:cubicBezTo>
                    <a:pt x="1987" y="899"/>
                    <a:pt x="1987" y="899"/>
                    <a:pt x="1987" y="899"/>
                  </a:cubicBezTo>
                  <a:cubicBezTo>
                    <a:pt x="1988" y="889"/>
                    <a:pt x="1987" y="878"/>
                    <a:pt x="1998" y="867"/>
                  </a:cubicBezTo>
                  <a:cubicBezTo>
                    <a:pt x="2021" y="845"/>
                    <a:pt x="2050" y="827"/>
                    <a:pt x="2085" y="806"/>
                  </a:cubicBezTo>
                  <a:cubicBezTo>
                    <a:pt x="2101" y="796"/>
                    <a:pt x="2117" y="790"/>
                    <a:pt x="2134" y="777"/>
                  </a:cubicBezTo>
                  <a:cubicBezTo>
                    <a:pt x="2137" y="774"/>
                    <a:pt x="2142" y="770"/>
                    <a:pt x="2146" y="767"/>
                  </a:cubicBezTo>
                  <a:cubicBezTo>
                    <a:pt x="2164" y="753"/>
                    <a:pt x="2173" y="733"/>
                    <a:pt x="2173" y="714"/>
                  </a:cubicBezTo>
                  <a:cubicBezTo>
                    <a:pt x="2173" y="702"/>
                    <a:pt x="2169" y="690"/>
                    <a:pt x="2161" y="680"/>
                  </a:cubicBezTo>
                  <a:cubicBezTo>
                    <a:pt x="2150" y="666"/>
                    <a:pt x="2133" y="659"/>
                    <a:pt x="2116" y="659"/>
                  </a:cubicBezTo>
                  <a:cubicBezTo>
                    <a:pt x="2101" y="659"/>
                    <a:pt x="2086" y="664"/>
                    <a:pt x="2073" y="675"/>
                  </a:cubicBezTo>
                  <a:cubicBezTo>
                    <a:pt x="2069" y="678"/>
                    <a:pt x="2064" y="682"/>
                    <a:pt x="2060" y="685"/>
                  </a:cubicBezTo>
                  <a:cubicBezTo>
                    <a:pt x="2044" y="698"/>
                    <a:pt x="2034" y="712"/>
                    <a:pt x="2021" y="726"/>
                  </a:cubicBezTo>
                  <a:cubicBezTo>
                    <a:pt x="2021" y="726"/>
                    <a:pt x="2021" y="726"/>
                    <a:pt x="2021" y="726"/>
                  </a:cubicBezTo>
                  <a:cubicBezTo>
                    <a:pt x="1992" y="755"/>
                    <a:pt x="1969" y="780"/>
                    <a:pt x="1942" y="797"/>
                  </a:cubicBezTo>
                  <a:cubicBezTo>
                    <a:pt x="1936" y="801"/>
                    <a:pt x="1928" y="802"/>
                    <a:pt x="1921" y="802"/>
                  </a:cubicBezTo>
                  <a:cubicBezTo>
                    <a:pt x="1916" y="802"/>
                    <a:pt x="1911" y="801"/>
                    <a:pt x="1907" y="801"/>
                  </a:cubicBezTo>
                  <a:cubicBezTo>
                    <a:pt x="1907" y="801"/>
                    <a:pt x="1907" y="801"/>
                    <a:pt x="1907" y="801"/>
                  </a:cubicBezTo>
                  <a:cubicBezTo>
                    <a:pt x="1885" y="817"/>
                    <a:pt x="1885" y="817"/>
                    <a:pt x="1885" y="817"/>
                  </a:cubicBezTo>
                  <a:cubicBezTo>
                    <a:pt x="1758" y="684"/>
                    <a:pt x="1586" y="599"/>
                    <a:pt x="1400" y="582"/>
                  </a:cubicBezTo>
                  <a:cubicBezTo>
                    <a:pt x="1399" y="574"/>
                    <a:pt x="1399" y="561"/>
                    <a:pt x="1398" y="557"/>
                  </a:cubicBezTo>
                  <a:cubicBezTo>
                    <a:pt x="1398" y="556"/>
                    <a:pt x="1398" y="556"/>
                    <a:pt x="1398" y="556"/>
                  </a:cubicBezTo>
                  <a:cubicBezTo>
                    <a:pt x="1398" y="556"/>
                    <a:pt x="1398" y="556"/>
                    <a:pt x="1398" y="556"/>
                  </a:cubicBezTo>
                  <a:cubicBezTo>
                    <a:pt x="1391" y="549"/>
                    <a:pt x="1382" y="543"/>
                    <a:pt x="1379" y="527"/>
                  </a:cubicBezTo>
                  <a:cubicBezTo>
                    <a:pt x="1379" y="521"/>
                    <a:pt x="1379" y="514"/>
                    <a:pt x="1379" y="507"/>
                  </a:cubicBezTo>
                  <a:cubicBezTo>
                    <a:pt x="1379" y="482"/>
                    <a:pt x="1382" y="454"/>
                    <a:pt x="1386" y="421"/>
                  </a:cubicBezTo>
                  <a:cubicBezTo>
                    <a:pt x="1389" y="402"/>
                    <a:pt x="1393" y="386"/>
                    <a:pt x="1394" y="366"/>
                  </a:cubicBezTo>
                  <a:cubicBezTo>
                    <a:pt x="1394" y="364"/>
                    <a:pt x="1394" y="363"/>
                    <a:pt x="1394" y="362"/>
                  </a:cubicBezTo>
                  <a:cubicBezTo>
                    <a:pt x="1394" y="358"/>
                    <a:pt x="1394" y="353"/>
                    <a:pt x="1394" y="349"/>
                  </a:cubicBezTo>
                  <a:cubicBezTo>
                    <a:pt x="1394" y="313"/>
                    <a:pt x="1367" y="283"/>
                    <a:pt x="1335" y="283"/>
                  </a:cubicBezTo>
                  <a:cubicBezTo>
                    <a:pt x="1335" y="284"/>
                    <a:pt x="1335" y="284"/>
                    <a:pt x="1335" y="284"/>
                  </a:cubicBezTo>
                  <a:cubicBezTo>
                    <a:pt x="1335" y="283"/>
                    <a:pt x="1335" y="283"/>
                    <a:pt x="1335" y="283"/>
                  </a:cubicBezTo>
                  <a:cubicBezTo>
                    <a:pt x="1319" y="283"/>
                    <a:pt x="1304" y="291"/>
                    <a:pt x="1293" y="303"/>
                  </a:cubicBezTo>
                  <a:cubicBezTo>
                    <a:pt x="1282" y="314"/>
                    <a:pt x="1276" y="331"/>
                    <a:pt x="1276" y="349"/>
                  </a:cubicBezTo>
                  <a:cubicBezTo>
                    <a:pt x="1276" y="350"/>
                    <a:pt x="1276" y="350"/>
                    <a:pt x="1276" y="351"/>
                  </a:cubicBezTo>
                  <a:cubicBezTo>
                    <a:pt x="1276" y="354"/>
                    <a:pt x="1276" y="358"/>
                    <a:pt x="1276" y="362"/>
                  </a:cubicBezTo>
                  <a:cubicBezTo>
                    <a:pt x="1276" y="363"/>
                    <a:pt x="1276" y="365"/>
                    <a:pt x="1276" y="366"/>
                  </a:cubicBezTo>
                  <a:cubicBezTo>
                    <a:pt x="1277" y="386"/>
                    <a:pt x="1281" y="402"/>
                    <a:pt x="1284" y="421"/>
                  </a:cubicBezTo>
                  <a:cubicBezTo>
                    <a:pt x="1288" y="453"/>
                    <a:pt x="1291" y="481"/>
                    <a:pt x="1291" y="507"/>
                  </a:cubicBezTo>
                  <a:cubicBezTo>
                    <a:pt x="1291" y="514"/>
                    <a:pt x="1291" y="521"/>
                    <a:pt x="1290" y="527"/>
                  </a:cubicBezTo>
                  <a:cubicBezTo>
                    <a:pt x="1288" y="539"/>
                    <a:pt x="1279" y="550"/>
                    <a:pt x="1272" y="557"/>
                  </a:cubicBezTo>
                  <a:cubicBezTo>
                    <a:pt x="1271" y="557"/>
                    <a:pt x="1271" y="557"/>
                    <a:pt x="1271" y="557"/>
                  </a:cubicBezTo>
                  <a:cubicBezTo>
                    <a:pt x="1270" y="582"/>
                    <a:pt x="1270" y="582"/>
                    <a:pt x="1270" y="582"/>
                  </a:cubicBezTo>
                  <a:cubicBezTo>
                    <a:pt x="1235" y="585"/>
                    <a:pt x="1200" y="590"/>
                    <a:pt x="1165" y="598"/>
                  </a:cubicBezTo>
                  <a:cubicBezTo>
                    <a:pt x="1013" y="633"/>
                    <a:pt x="882" y="711"/>
                    <a:pt x="782" y="816"/>
                  </a:cubicBezTo>
                  <a:cubicBezTo>
                    <a:pt x="776" y="812"/>
                    <a:pt x="765" y="804"/>
                    <a:pt x="762" y="802"/>
                  </a:cubicBezTo>
                  <a:cubicBezTo>
                    <a:pt x="761" y="801"/>
                    <a:pt x="761" y="801"/>
                    <a:pt x="761" y="801"/>
                  </a:cubicBezTo>
                  <a:cubicBezTo>
                    <a:pt x="761" y="801"/>
                    <a:pt x="761" y="801"/>
                    <a:pt x="761" y="801"/>
                  </a:cubicBezTo>
                  <a:cubicBezTo>
                    <a:pt x="756" y="802"/>
                    <a:pt x="751" y="803"/>
                    <a:pt x="745" y="803"/>
                  </a:cubicBezTo>
                  <a:cubicBezTo>
                    <a:pt x="740" y="803"/>
                    <a:pt x="734" y="802"/>
                    <a:pt x="727" y="798"/>
                  </a:cubicBezTo>
                  <a:cubicBezTo>
                    <a:pt x="701" y="781"/>
                    <a:pt x="677" y="756"/>
                    <a:pt x="648" y="727"/>
                  </a:cubicBezTo>
                  <a:cubicBezTo>
                    <a:pt x="648" y="727"/>
                    <a:pt x="648" y="727"/>
                    <a:pt x="648" y="727"/>
                  </a:cubicBezTo>
                  <a:cubicBezTo>
                    <a:pt x="635" y="713"/>
                    <a:pt x="625" y="700"/>
                    <a:pt x="610" y="686"/>
                  </a:cubicBezTo>
                  <a:cubicBezTo>
                    <a:pt x="606" y="683"/>
                    <a:pt x="601" y="679"/>
                    <a:pt x="597" y="676"/>
                  </a:cubicBezTo>
                  <a:cubicBezTo>
                    <a:pt x="584" y="666"/>
                    <a:pt x="570" y="661"/>
                    <a:pt x="555" y="660"/>
                  </a:cubicBezTo>
                  <a:cubicBezTo>
                    <a:pt x="555" y="660"/>
                    <a:pt x="554" y="660"/>
                    <a:pt x="553" y="660"/>
                  </a:cubicBezTo>
                  <a:cubicBezTo>
                    <a:pt x="536" y="660"/>
                    <a:pt x="519" y="667"/>
                    <a:pt x="508" y="681"/>
                  </a:cubicBezTo>
                  <a:cubicBezTo>
                    <a:pt x="500" y="691"/>
                    <a:pt x="497" y="703"/>
                    <a:pt x="497" y="715"/>
                  </a:cubicBezTo>
                  <a:cubicBezTo>
                    <a:pt x="497" y="735"/>
                    <a:pt x="506" y="754"/>
                    <a:pt x="523" y="768"/>
                  </a:cubicBezTo>
                  <a:cubicBezTo>
                    <a:pt x="523" y="768"/>
                    <a:pt x="523" y="768"/>
                    <a:pt x="523" y="768"/>
                  </a:cubicBezTo>
                  <a:cubicBezTo>
                    <a:pt x="524" y="769"/>
                    <a:pt x="524" y="769"/>
                    <a:pt x="524" y="769"/>
                  </a:cubicBezTo>
                  <a:cubicBezTo>
                    <a:pt x="528" y="772"/>
                    <a:pt x="532" y="776"/>
                    <a:pt x="536" y="778"/>
                  </a:cubicBezTo>
                  <a:cubicBezTo>
                    <a:pt x="553" y="791"/>
                    <a:pt x="568" y="797"/>
                    <a:pt x="584" y="807"/>
                  </a:cubicBezTo>
                  <a:cubicBezTo>
                    <a:pt x="619" y="828"/>
                    <a:pt x="648" y="846"/>
                    <a:pt x="671" y="868"/>
                  </a:cubicBezTo>
                  <a:cubicBezTo>
                    <a:pt x="680" y="877"/>
                    <a:pt x="682" y="894"/>
                    <a:pt x="683" y="901"/>
                  </a:cubicBezTo>
                  <a:cubicBezTo>
                    <a:pt x="683" y="901"/>
                    <a:pt x="683" y="901"/>
                    <a:pt x="683" y="901"/>
                  </a:cubicBezTo>
                  <a:cubicBezTo>
                    <a:pt x="702" y="918"/>
                    <a:pt x="702" y="918"/>
                    <a:pt x="702" y="918"/>
                  </a:cubicBezTo>
                  <a:cubicBezTo>
                    <a:pt x="620" y="1040"/>
                    <a:pt x="575" y="1186"/>
                    <a:pt x="575" y="1338"/>
                  </a:cubicBezTo>
                  <a:cubicBezTo>
                    <a:pt x="575" y="1373"/>
                    <a:pt x="577" y="1409"/>
                    <a:pt x="582" y="1445"/>
                  </a:cubicBezTo>
                  <a:cubicBezTo>
                    <a:pt x="558" y="1452"/>
                    <a:pt x="558" y="1452"/>
                    <a:pt x="558" y="1452"/>
                  </a:cubicBezTo>
                  <a:cubicBezTo>
                    <a:pt x="558" y="1452"/>
                    <a:pt x="558" y="1452"/>
                    <a:pt x="558" y="1452"/>
                  </a:cubicBezTo>
                  <a:cubicBezTo>
                    <a:pt x="552" y="1461"/>
                    <a:pt x="542" y="1474"/>
                    <a:pt x="533" y="1478"/>
                  </a:cubicBezTo>
                  <a:cubicBezTo>
                    <a:pt x="503" y="1487"/>
                    <a:pt x="469" y="1491"/>
                    <a:pt x="428" y="1495"/>
                  </a:cubicBezTo>
                  <a:cubicBezTo>
                    <a:pt x="409" y="1497"/>
                    <a:pt x="393" y="1496"/>
                    <a:pt x="372" y="1499"/>
                  </a:cubicBezTo>
                  <a:cubicBezTo>
                    <a:pt x="368" y="1500"/>
                    <a:pt x="361" y="1502"/>
                    <a:pt x="356" y="1503"/>
                  </a:cubicBezTo>
                  <a:cubicBezTo>
                    <a:pt x="356" y="1503"/>
                    <a:pt x="356" y="1503"/>
                    <a:pt x="356" y="1503"/>
                  </a:cubicBezTo>
                  <a:cubicBezTo>
                    <a:pt x="356" y="1503"/>
                    <a:pt x="356" y="1503"/>
                    <a:pt x="356" y="1503"/>
                  </a:cubicBezTo>
                  <a:cubicBezTo>
                    <a:pt x="355" y="1503"/>
                    <a:pt x="355" y="1503"/>
                    <a:pt x="355" y="1503"/>
                  </a:cubicBezTo>
                  <a:cubicBezTo>
                    <a:pt x="355" y="1503"/>
                    <a:pt x="355" y="1503"/>
                    <a:pt x="355" y="1503"/>
                  </a:cubicBezTo>
                  <a:cubicBezTo>
                    <a:pt x="325" y="1511"/>
                    <a:pt x="304" y="1536"/>
                    <a:pt x="304" y="1563"/>
                  </a:cubicBezTo>
                  <a:cubicBezTo>
                    <a:pt x="304" y="1567"/>
                    <a:pt x="304" y="1571"/>
                    <a:pt x="305" y="1575"/>
                  </a:cubicBezTo>
                  <a:cubicBezTo>
                    <a:pt x="311" y="1602"/>
                    <a:pt x="337" y="1620"/>
                    <a:pt x="366" y="1620"/>
                  </a:cubicBezTo>
                  <a:cubicBezTo>
                    <a:pt x="371" y="1620"/>
                    <a:pt x="376" y="1620"/>
                    <a:pt x="381" y="1618"/>
                  </a:cubicBezTo>
                  <a:cubicBezTo>
                    <a:pt x="381" y="1618"/>
                    <a:pt x="381" y="1618"/>
                    <a:pt x="381" y="1618"/>
                  </a:cubicBezTo>
                  <a:cubicBezTo>
                    <a:pt x="382" y="1618"/>
                    <a:pt x="382" y="1618"/>
                    <a:pt x="382" y="1618"/>
                  </a:cubicBezTo>
                  <a:cubicBezTo>
                    <a:pt x="382" y="1618"/>
                    <a:pt x="382" y="1618"/>
                    <a:pt x="382" y="1618"/>
                  </a:cubicBezTo>
                  <a:cubicBezTo>
                    <a:pt x="382" y="1618"/>
                    <a:pt x="382" y="1618"/>
                    <a:pt x="382" y="1618"/>
                  </a:cubicBezTo>
                  <a:cubicBezTo>
                    <a:pt x="383" y="1618"/>
                    <a:pt x="383" y="1618"/>
                    <a:pt x="383" y="1618"/>
                  </a:cubicBezTo>
                  <a:cubicBezTo>
                    <a:pt x="388" y="1617"/>
                    <a:pt x="394" y="1616"/>
                    <a:pt x="398" y="1615"/>
                  </a:cubicBezTo>
                  <a:cubicBezTo>
                    <a:pt x="419" y="1609"/>
                    <a:pt x="433" y="1601"/>
                    <a:pt x="451" y="1594"/>
                  </a:cubicBezTo>
                  <a:cubicBezTo>
                    <a:pt x="490" y="1580"/>
                    <a:pt x="522" y="1569"/>
                    <a:pt x="553" y="1564"/>
                  </a:cubicBezTo>
                  <a:cubicBezTo>
                    <a:pt x="554" y="1564"/>
                    <a:pt x="554" y="1564"/>
                    <a:pt x="555" y="1564"/>
                  </a:cubicBezTo>
                  <a:cubicBezTo>
                    <a:pt x="567" y="1564"/>
                    <a:pt x="580" y="1573"/>
                    <a:pt x="586" y="1576"/>
                  </a:cubicBezTo>
                  <a:cubicBezTo>
                    <a:pt x="586" y="1576"/>
                    <a:pt x="586" y="1576"/>
                    <a:pt x="586" y="1576"/>
                  </a:cubicBezTo>
                  <a:cubicBezTo>
                    <a:pt x="612" y="1572"/>
                    <a:pt x="612" y="1572"/>
                    <a:pt x="612" y="1572"/>
                  </a:cubicBezTo>
                  <a:cubicBezTo>
                    <a:pt x="670" y="1754"/>
                    <a:pt x="793" y="1901"/>
                    <a:pt x="949" y="1993"/>
                  </a:cubicBezTo>
                  <a:cubicBezTo>
                    <a:pt x="938" y="2018"/>
                    <a:pt x="938" y="2018"/>
                    <a:pt x="938" y="2018"/>
                  </a:cubicBezTo>
                  <a:cubicBezTo>
                    <a:pt x="938" y="2018"/>
                    <a:pt x="938" y="2018"/>
                    <a:pt x="938" y="2018"/>
                  </a:cubicBezTo>
                  <a:cubicBezTo>
                    <a:pt x="941" y="2026"/>
                    <a:pt x="944" y="2036"/>
                    <a:pt x="944" y="2044"/>
                  </a:cubicBezTo>
                  <a:cubicBezTo>
                    <a:pt x="944" y="2047"/>
                    <a:pt x="944" y="2049"/>
                    <a:pt x="943" y="2051"/>
                  </a:cubicBezTo>
                  <a:cubicBezTo>
                    <a:pt x="932" y="2080"/>
                    <a:pt x="913" y="2112"/>
                    <a:pt x="891" y="2146"/>
                  </a:cubicBezTo>
                  <a:cubicBezTo>
                    <a:pt x="880" y="2162"/>
                    <a:pt x="869" y="2175"/>
                    <a:pt x="859" y="2193"/>
                  </a:cubicBezTo>
                  <a:cubicBezTo>
                    <a:pt x="857" y="2197"/>
                    <a:pt x="854" y="2204"/>
                    <a:pt x="852" y="2209"/>
                  </a:cubicBezTo>
                  <a:cubicBezTo>
                    <a:pt x="847" y="2219"/>
                    <a:pt x="845" y="2229"/>
                    <a:pt x="845" y="2239"/>
                  </a:cubicBezTo>
                  <a:cubicBezTo>
                    <a:pt x="845" y="2262"/>
                    <a:pt x="856" y="2283"/>
                    <a:pt x="877" y="2292"/>
                  </a:cubicBezTo>
                  <a:cubicBezTo>
                    <a:pt x="884" y="2296"/>
                    <a:pt x="892" y="2298"/>
                    <a:pt x="900" y="2298"/>
                  </a:cubicBezTo>
                  <a:cubicBezTo>
                    <a:pt x="923" y="2298"/>
                    <a:pt x="946" y="2283"/>
                    <a:pt x="958" y="2259"/>
                  </a:cubicBezTo>
                  <a:cubicBezTo>
                    <a:pt x="958" y="2259"/>
                    <a:pt x="958" y="2259"/>
                    <a:pt x="958" y="2259"/>
                  </a:cubicBezTo>
                  <a:cubicBezTo>
                    <a:pt x="958" y="2259"/>
                    <a:pt x="958" y="2259"/>
                    <a:pt x="958" y="2259"/>
                  </a:cubicBezTo>
                  <a:cubicBezTo>
                    <a:pt x="958" y="2259"/>
                    <a:pt x="958" y="2259"/>
                    <a:pt x="958" y="2259"/>
                  </a:cubicBezTo>
                  <a:cubicBezTo>
                    <a:pt x="961" y="2254"/>
                    <a:pt x="964" y="2248"/>
                    <a:pt x="966" y="2244"/>
                  </a:cubicBezTo>
                  <a:cubicBezTo>
                    <a:pt x="974" y="2225"/>
                    <a:pt x="977" y="2209"/>
                    <a:pt x="982" y="2190"/>
                  </a:cubicBezTo>
                  <a:cubicBezTo>
                    <a:pt x="998" y="2152"/>
                    <a:pt x="1006" y="2111"/>
                    <a:pt x="1028" y="2086"/>
                  </a:cubicBezTo>
                  <a:cubicBezTo>
                    <a:pt x="1033" y="2079"/>
                    <a:pt x="1043" y="2076"/>
                    <a:pt x="1053" y="2073"/>
                  </a:cubicBezTo>
                  <a:cubicBezTo>
                    <a:pt x="1053" y="2073"/>
                    <a:pt x="1053" y="2073"/>
                    <a:pt x="1053" y="2073"/>
                  </a:cubicBezTo>
                  <a:cubicBezTo>
                    <a:pt x="1066" y="2050"/>
                    <a:pt x="1066" y="2050"/>
                    <a:pt x="1066" y="2050"/>
                  </a:cubicBezTo>
                  <a:cubicBezTo>
                    <a:pt x="1151" y="2082"/>
                    <a:pt x="1243" y="2100"/>
                    <a:pt x="1337" y="2100"/>
                  </a:cubicBezTo>
                  <a:cubicBezTo>
                    <a:pt x="1393" y="2100"/>
                    <a:pt x="1449" y="2094"/>
                    <a:pt x="1505" y="2081"/>
                  </a:cubicBezTo>
                  <a:cubicBezTo>
                    <a:pt x="1540" y="2073"/>
                    <a:pt x="1573" y="2063"/>
                    <a:pt x="1605" y="2051"/>
                  </a:cubicBezTo>
                  <a:cubicBezTo>
                    <a:pt x="1609" y="2058"/>
                    <a:pt x="1616" y="2070"/>
                    <a:pt x="1618" y="2073"/>
                  </a:cubicBezTo>
                  <a:cubicBezTo>
                    <a:pt x="1618" y="2073"/>
                    <a:pt x="1618" y="2073"/>
                    <a:pt x="1618" y="2073"/>
                  </a:cubicBezTo>
                  <a:cubicBezTo>
                    <a:pt x="1618" y="2073"/>
                    <a:pt x="1618" y="2073"/>
                    <a:pt x="1618" y="2073"/>
                  </a:cubicBezTo>
                  <a:cubicBezTo>
                    <a:pt x="1628" y="2077"/>
                    <a:pt x="1639" y="2078"/>
                    <a:pt x="1648" y="2091"/>
                  </a:cubicBezTo>
                  <a:cubicBezTo>
                    <a:pt x="1663" y="2118"/>
                    <a:pt x="1674" y="2151"/>
                    <a:pt x="1688" y="2189"/>
                  </a:cubicBezTo>
                  <a:cubicBezTo>
                    <a:pt x="1693" y="2208"/>
                    <a:pt x="1696" y="2224"/>
                    <a:pt x="1705" y="2243"/>
                  </a:cubicBezTo>
                  <a:cubicBezTo>
                    <a:pt x="1707" y="2247"/>
                    <a:pt x="1710" y="2254"/>
                    <a:pt x="1712" y="2258"/>
                  </a:cubicBezTo>
                  <a:cubicBezTo>
                    <a:pt x="1724" y="2282"/>
                    <a:pt x="1747" y="2297"/>
                    <a:pt x="1770" y="2297"/>
                  </a:cubicBezTo>
                  <a:cubicBezTo>
                    <a:pt x="1778" y="2297"/>
                    <a:pt x="1786" y="2295"/>
                    <a:pt x="1793" y="2291"/>
                  </a:cubicBezTo>
                  <a:cubicBezTo>
                    <a:pt x="1814" y="2282"/>
                    <a:pt x="1825" y="2261"/>
                    <a:pt x="1825" y="2238"/>
                  </a:cubicBezTo>
                  <a:cubicBezTo>
                    <a:pt x="1825" y="2228"/>
                    <a:pt x="1823" y="2218"/>
                    <a:pt x="1819" y="2208"/>
                  </a:cubicBezTo>
                  <a:cubicBezTo>
                    <a:pt x="1816" y="2203"/>
                    <a:pt x="1813" y="2196"/>
                    <a:pt x="1811" y="2192"/>
                  </a:cubicBezTo>
                  <a:cubicBezTo>
                    <a:pt x="1801" y="2174"/>
                    <a:pt x="1790" y="2161"/>
                    <a:pt x="1780" y="2145"/>
                  </a:cubicBezTo>
                  <a:cubicBezTo>
                    <a:pt x="1757" y="2111"/>
                    <a:pt x="1739" y="2082"/>
                    <a:pt x="1728" y="2052"/>
                  </a:cubicBezTo>
                  <a:cubicBezTo>
                    <a:pt x="1726" y="2048"/>
                    <a:pt x="1726" y="2045"/>
                    <a:pt x="1726" y="2041"/>
                  </a:cubicBezTo>
                  <a:cubicBezTo>
                    <a:pt x="1726" y="2032"/>
                    <a:pt x="1729" y="2026"/>
                    <a:pt x="1732" y="2018"/>
                  </a:cubicBezTo>
                  <a:cubicBezTo>
                    <a:pt x="1732" y="2018"/>
                    <a:pt x="1732" y="2018"/>
                    <a:pt x="1732" y="2018"/>
                  </a:cubicBezTo>
                  <a:cubicBezTo>
                    <a:pt x="1732" y="2018"/>
                    <a:pt x="1732" y="2018"/>
                    <a:pt x="1732" y="2018"/>
                  </a:cubicBezTo>
                  <a:cubicBezTo>
                    <a:pt x="1731" y="2017"/>
                    <a:pt x="1729" y="2012"/>
                    <a:pt x="1728" y="2008"/>
                  </a:cubicBezTo>
                  <a:cubicBezTo>
                    <a:pt x="1726" y="2003"/>
                    <a:pt x="1724" y="1998"/>
                    <a:pt x="1723" y="1995"/>
                  </a:cubicBezTo>
                  <a:cubicBezTo>
                    <a:pt x="1884" y="1899"/>
                    <a:pt x="2003" y="1747"/>
                    <a:pt x="2060" y="1571"/>
                  </a:cubicBezTo>
                  <a:cubicBezTo>
                    <a:pt x="2067" y="1572"/>
                    <a:pt x="2080" y="1574"/>
                    <a:pt x="2084" y="1575"/>
                  </a:cubicBezTo>
                  <a:cubicBezTo>
                    <a:pt x="2084" y="1575"/>
                    <a:pt x="2084" y="1575"/>
                    <a:pt x="2084" y="1575"/>
                  </a:cubicBezTo>
                  <a:cubicBezTo>
                    <a:pt x="2085" y="1575"/>
                    <a:pt x="2085" y="1575"/>
                    <a:pt x="2085" y="1575"/>
                  </a:cubicBezTo>
                  <a:cubicBezTo>
                    <a:pt x="2093" y="1570"/>
                    <a:pt x="2100" y="1563"/>
                    <a:pt x="2114" y="1563"/>
                  </a:cubicBezTo>
                  <a:cubicBezTo>
                    <a:pt x="2115" y="1563"/>
                    <a:pt x="2116" y="1563"/>
                    <a:pt x="2117" y="1563"/>
                  </a:cubicBezTo>
                  <a:cubicBezTo>
                    <a:pt x="2148" y="1568"/>
                    <a:pt x="2180" y="1579"/>
                    <a:pt x="2219" y="1593"/>
                  </a:cubicBezTo>
                  <a:close/>
                </a:path>
              </a:pathLst>
            </a:custGeom>
            <a:solidFill>
              <a:srgbClr val="326C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solidFill>
                  <a:schemeClr val="bg1"/>
                </a:solidFill>
              </a:endParaRPr>
            </a:p>
          </p:txBody>
        </p:sp>
      </p:grpSp>
      <p:sp>
        <p:nvSpPr>
          <p:cNvPr id="75" name="Plus Sign 12">
            <a:extLst>
              <a:ext uri="{FF2B5EF4-FFF2-40B4-BE49-F238E27FC236}">
                <a16:creationId xmlns:a16="http://schemas.microsoft.com/office/drawing/2014/main" id="{65D90149-2C3B-C74B-8073-20E5236B69BE}"/>
              </a:ext>
            </a:extLst>
          </p:cNvPr>
          <p:cNvSpPr/>
          <p:nvPr/>
        </p:nvSpPr>
        <p:spPr>
          <a:xfrm>
            <a:off x="5610871" y="2207305"/>
            <a:ext cx="804672" cy="804672"/>
          </a:xfrm>
          <a:prstGeom prst="mathPlu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endParaRPr>
          </a:p>
        </p:txBody>
      </p:sp>
      <p:cxnSp>
        <p:nvCxnSpPr>
          <p:cNvPr id="76" name="Straight Connector 75">
            <a:extLst>
              <a:ext uri="{FF2B5EF4-FFF2-40B4-BE49-F238E27FC236}">
                <a16:creationId xmlns:a16="http://schemas.microsoft.com/office/drawing/2014/main" id="{CE473583-8787-5347-884F-3B8B01AF21BD}"/>
              </a:ext>
            </a:extLst>
          </p:cNvPr>
          <p:cNvCxnSpPr/>
          <p:nvPr/>
        </p:nvCxnSpPr>
        <p:spPr>
          <a:xfrm>
            <a:off x="3484713" y="3630895"/>
            <a:ext cx="5222577"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77" name="Picture 76">
            <a:extLst>
              <a:ext uri="{FF2B5EF4-FFF2-40B4-BE49-F238E27FC236}">
                <a16:creationId xmlns:a16="http://schemas.microsoft.com/office/drawing/2014/main" id="{527CF7E5-77A3-8B4C-9E43-6D4D7B47566B}"/>
              </a:ext>
            </a:extLst>
          </p:cNvPr>
          <p:cNvPicPr>
            <a:picLocks noChangeAspect="1"/>
          </p:cNvPicPr>
          <p:nvPr/>
        </p:nvPicPr>
        <p:blipFill>
          <a:blip r:embed="rId3"/>
          <a:stretch>
            <a:fillRect/>
          </a:stretch>
        </p:blipFill>
        <p:spPr>
          <a:xfrm>
            <a:off x="6875681" y="2226318"/>
            <a:ext cx="1325523" cy="789001"/>
          </a:xfrm>
          <a:prstGeom prst="rect">
            <a:avLst/>
          </a:prstGeom>
        </p:spPr>
      </p:pic>
    </p:spTree>
    <p:extLst>
      <p:ext uri="{BB962C8B-B14F-4D97-AF65-F5344CB8AC3E}">
        <p14:creationId xmlns:p14="http://schemas.microsoft.com/office/powerpoint/2010/main" val="58946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42" presetClass="path" presetSubtype="0" decel="100000" fill="hold" nodeType="withEffect">
                                  <p:stCondLst>
                                    <p:cond delay="0"/>
                                  </p:stCondLst>
                                  <p:childTnLst>
                                    <p:animMotion origin="layout" path="M 0.02144 2.41943E-6 L 2.4432E-6 2.41943E-6 " pathEditMode="relative" rAng="0" ptsTypes="AA">
                                      <p:cBhvr>
                                        <p:cTn id="9" dur="500" fill="hold"/>
                                        <p:tgtEl>
                                          <p:spTgt spid="72"/>
                                        </p:tgtEl>
                                        <p:attrNameLst>
                                          <p:attrName>ppt_x</p:attrName>
                                          <p:attrName>ppt_y</p:attrName>
                                        </p:attrNameLst>
                                      </p:cBhvr>
                                      <p:rCtr x="-1072" y="0"/>
                                    </p:animMotion>
                                  </p:childTnLst>
                                </p:cTn>
                              </p:par>
                              <p:par>
                                <p:cTn id="10" presetID="10" presetClass="entr" presetSubtype="0" fill="hold" grpId="0" nodeType="with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par>
                                <p:cTn id="16" presetID="42" presetClass="path" presetSubtype="0" decel="100000" fill="hold" nodeType="withEffect">
                                  <p:stCondLst>
                                    <p:cond delay="0"/>
                                  </p:stCondLst>
                                  <p:childTnLst>
                                    <p:animMotion origin="layout" path="M -0.02448 1.23457E-6 L 8.33333E-7 1.23457E-6 " pathEditMode="relative" rAng="0" ptsTypes="AA">
                                      <p:cBhvr>
                                        <p:cTn id="17" dur="500" fill="hold"/>
                                        <p:tgtEl>
                                          <p:spTgt spid="77"/>
                                        </p:tgtEl>
                                        <p:attrNameLst>
                                          <p:attrName>ppt_x</p:attrName>
                                          <p:attrName>ppt_y</p:attrName>
                                        </p:attrNameLst>
                                      </p:cBhvr>
                                      <p:rCtr x="1215" y="0"/>
                                    </p:animMotion>
                                  </p:childTnLst>
                                </p:cTn>
                              </p:par>
                            </p:childTnLst>
                          </p:cTn>
                        </p:par>
                        <p:par>
                          <p:cTn id="18" fill="hold">
                            <p:stCondLst>
                              <p:cond delay="500"/>
                            </p:stCondLst>
                            <p:childTnLst>
                              <p:par>
                                <p:cTn id="19" presetID="16" presetClass="entr" presetSubtype="37"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arn(outVertical)">
                                      <p:cBhvr>
                                        <p:cTn id="21" dur="500"/>
                                        <p:tgtEl>
                                          <p:spTgt spid="7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70"/>
                                        </p:tgtEl>
                                        <p:attrNameLst>
                                          <p:attrName>style.visibility</p:attrName>
                                        </p:attrNameLst>
                                      </p:cBhvr>
                                      <p:to>
                                        <p:strVal val="visible"/>
                                      </p:to>
                                    </p:set>
                                    <p:animEffect transition="in" filter="fade">
                                      <p:cBhvr>
                                        <p:cTn id="25" dur="500"/>
                                        <p:tgtEl>
                                          <p:spTgt spid="70"/>
                                        </p:tgtEl>
                                      </p:cBhvr>
                                    </p:animEffect>
                                  </p:childTnLst>
                                </p:cTn>
                              </p:par>
                              <p:par>
                                <p:cTn id="26" presetID="42" presetClass="path" presetSubtype="0" decel="100000" fill="hold" grpId="1" nodeType="withEffect">
                                  <p:stCondLst>
                                    <p:cond delay="0"/>
                                  </p:stCondLst>
                                  <p:childTnLst>
                                    <p:animMotion origin="layout" path="M 0.02144 2.41943E-6 L 2.4432E-6 2.41943E-6 " pathEditMode="relative" rAng="0" ptsTypes="AA">
                                      <p:cBhvr>
                                        <p:cTn id="27" dur="500" fill="hold"/>
                                        <p:tgtEl>
                                          <p:spTgt spid="70"/>
                                        </p:tgtEl>
                                        <p:attrNameLst>
                                          <p:attrName>ppt_x</p:attrName>
                                          <p:attrName>ppt_y</p:attrName>
                                        </p:attrNameLst>
                                      </p:cBhvr>
                                      <p:rCtr x="-1072" y="0"/>
                                    </p:animMotion>
                                  </p:childTnLst>
                                </p:cTn>
                              </p:par>
                              <p:par>
                                <p:cTn id="28" presetID="10" presetClass="entr" presetSubtype="0" fill="hold" grpId="0"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42" presetClass="path" presetSubtype="0" decel="100000" fill="hold" grpId="1" nodeType="withEffect">
                                  <p:stCondLst>
                                    <p:cond delay="0"/>
                                  </p:stCondLst>
                                  <p:childTnLst>
                                    <p:animMotion origin="layout" path="M -0.02448 9.87654E-7 L 1.11022E-16 9.87654E-7 " pathEditMode="relative" rAng="0" ptsTypes="AA">
                                      <p:cBhvr>
                                        <p:cTn id="32" dur="500" fill="hold"/>
                                        <p:tgtEl>
                                          <p:spTgt spid="71"/>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0" grpId="1"/>
      <p:bldP spid="71" grpId="0"/>
      <p:bldP spid="71" grpId="1"/>
      <p:bldP spid="7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Load Balancing</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r>
              <a:rPr lang="en-US" dirty="0">
                <a:solidFill>
                  <a:srgbClr val="223D95"/>
                </a:solidFill>
              </a:rPr>
              <a:t>CoreOS ALB Ingress Controller: Supported by AWS</a:t>
            </a:r>
          </a:p>
          <a:p>
            <a:endParaRPr lang="en-US" dirty="0">
              <a:solidFill>
                <a:srgbClr val="223D95"/>
              </a:solidFill>
            </a:endParaRPr>
          </a:p>
          <a:p>
            <a:r>
              <a:rPr lang="en-US" dirty="0">
                <a:solidFill>
                  <a:srgbClr val="223D95"/>
                </a:solidFill>
              </a:rPr>
              <a:t>Exposes ALB functionality to Kubernetes via Ingress Resources</a:t>
            </a:r>
          </a:p>
          <a:p>
            <a:endParaRPr lang="en-US" dirty="0">
              <a:solidFill>
                <a:srgbClr val="223D95"/>
              </a:solidFill>
            </a:endParaRPr>
          </a:p>
          <a:p>
            <a:r>
              <a:rPr lang="en-US" dirty="0">
                <a:solidFill>
                  <a:srgbClr val="223D95"/>
                </a:solidFill>
              </a:rPr>
              <a:t>Layer 7 load balancing, supports content-based routing by host or path</a:t>
            </a:r>
          </a:p>
          <a:p>
            <a:endParaRPr lang="en-US" dirty="0">
              <a:solidFill>
                <a:srgbClr val="223D95"/>
              </a:solidFill>
            </a:endParaRPr>
          </a:p>
          <a:p>
            <a:endParaRPr lang="en-US" dirty="0">
              <a:solidFill>
                <a:srgbClr val="223D95"/>
              </a:solidFill>
            </a:endParaRPr>
          </a:p>
        </p:txBody>
      </p:sp>
      <p:pic>
        <p:nvPicPr>
          <p:cNvPr id="5" name="Picture 4">
            <a:extLst>
              <a:ext uri="{FF2B5EF4-FFF2-40B4-BE49-F238E27FC236}">
                <a16:creationId xmlns:a16="http://schemas.microsoft.com/office/drawing/2014/main" id="{407924CF-659A-AE47-B1CC-2A10F93045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5137" y="97718"/>
            <a:ext cx="1437016" cy="1724421"/>
          </a:xfrm>
          <a:prstGeom prst="rect">
            <a:avLst/>
          </a:prstGeom>
        </p:spPr>
      </p:pic>
    </p:spTree>
    <p:extLst>
      <p:ext uri="{BB962C8B-B14F-4D97-AF65-F5344CB8AC3E}">
        <p14:creationId xmlns:p14="http://schemas.microsoft.com/office/powerpoint/2010/main" val="22333122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Load Balancing</a:t>
            </a:r>
          </a:p>
        </p:txBody>
      </p:sp>
      <p:pic>
        <p:nvPicPr>
          <p:cNvPr id="3" name="Content Placeholder 2">
            <a:extLst>
              <a:ext uri="{FF2B5EF4-FFF2-40B4-BE49-F238E27FC236}">
                <a16:creationId xmlns:a16="http://schemas.microsoft.com/office/drawing/2014/main" id="{67815F71-73F2-634B-91F5-D379B1B39D05}"/>
              </a:ext>
            </a:extLst>
          </p:cNvPr>
          <p:cNvPicPr>
            <a:picLocks noGrp="1" noChangeAspect="1"/>
          </p:cNvPicPr>
          <p:nvPr>
            <p:ph idx="1"/>
          </p:nvPr>
        </p:nvPicPr>
        <p:blipFill>
          <a:blip r:embed="rId3"/>
          <a:stretch>
            <a:fillRect/>
          </a:stretch>
        </p:blipFill>
        <p:spPr>
          <a:xfrm>
            <a:off x="1608667" y="1617398"/>
            <a:ext cx="9177866" cy="4875742"/>
          </a:xfrm>
        </p:spPr>
      </p:pic>
      <p:pic>
        <p:nvPicPr>
          <p:cNvPr id="5" name="Picture 4">
            <a:extLst>
              <a:ext uri="{FF2B5EF4-FFF2-40B4-BE49-F238E27FC236}">
                <a16:creationId xmlns:a16="http://schemas.microsoft.com/office/drawing/2014/main" id="{407924CF-659A-AE47-B1CC-2A10F93045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5137" y="97718"/>
            <a:ext cx="1437016" cy="1724421"/>
          </a:xfrm>
          <a:prstGeom prst="rect">
            <a:avLst/>
          </a:prstGeom>
        </p:spPr>
      </p:pic>
    </p:spTree>
    <p:extLst>
      <p:ext uri="{BB962C8B-B14F-4D97-AF65-F5344CB8AC3E}">
        <p14:creationId xmlns:p14="http://schemas.microsoft.com/office/powerpoint/2010/main" val="2312925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563606-7944-0A4A-8BAA-4414A2A48665}"/>
              </a:ext>
            </a:extLst>
          </p:cNvPr>
          <p:cNvSpPr>
            <a:spLocks noGrp="1"/>
          </p:cNvSpPr>
          <p:nvPr>
            <p:ph type="title"/>
          </p:nvPr>
        </p:nvSpPr>
        <p:spPr/>
        <p:txBody>
          <a:bodyPr/>
          <a:lstStyle/>
          <a:p>
            <a:r>
              <a:rPr lang="en-US" dirty="0"/>
              <a:t>Load Balancing</a:t>
            </a:r>
          </a:p>
        </p:txBody>
      </p:sp>
      <p:sp>
        <p:nvSpPr>
          <p:cNvPr id="6" name="Content Placeholder 5">
            <a:extLst>
              <a:ext uri="{FF2B5EF4-FFF2-40B4-BE49-F238E27FC236}">
                <a16:creationId xmlns:a16="http://schemas.microsoft.com/office/drawing/2014/main" id="{782A0771-C752-724B-8D8C-FF3C9A47C4A7}"/>
              </a:ext>
            </a:extLst>
          </p:cNvPr>
          <p:cNvSpPr>
            <a:spLocks noGrp="1"/>
          </p:cNvSpPr>
          <p:nvPr>
            <p:ph idx="1"/>
          </p:nvPr>
        </p:nvSpPr>
        <p:spPr/>
        <p:txBody>
          <a:bodyPr/>
          <a:lstStyle/>
          <a:p>
            <a:pPr marL="457189" indent="-457189">
              <a:buFont typeface="Arial" panose="020B0604020202020204" pitchFamily="34" charset="0"/>
              <a:buChar char="•"/>
            </a:pPr>
            <a:r>
              <a:rPr lang="en-US" dirty="0">
                <a:solidFill>
                  <a:srgbClr val="223D95"/>
                </a:solidFill>
              </a:rPr>
              <a:t>Network Load Balancer: Alpha Feature in 1.9</a:t>
            </a:r>
          </a:p>
          <a:p>
            <a:pPr marL="457189" indent="-457189">
              <a:buFont typeface="Arial" panose="020B0604020202020204" pitchFamily="34" charset="0"/>
              <a:buChar char="•"/>
            </a:pPr>
            <a:endParaRPr lang="en-US" dirty="0">
              <a:solidFill>
                <a:srgbClr val="223D95"/>
              </a:solidFill>
            </a:endParaRPr>
          </a:p>
          <a:p>
            <a:pPr marL="457189" indent="-457189">
              <a:buFont typeface="Arial" panose="020B0604020202020204" pitchFamily="34" charset="0"/>
              <a:buChar char="•"/>
            </a:pPr>
            <a:r>
              <a:rPr lang="en-US" dirty="0">
                <a:solidFill>
                  <a:srgbClr val="223D95"/>
                </a:solidFill>
              </a:rPr>
              <a:t>Layer 4 Load Balancer, used for services of type=</a:t>
            </a:r>
            <a:r>
              <a:rPr lang="en-US" dirty="0" err="1">
                <a:solidFill>
                  <a:srgbClr val="223D95"/>
                </a:solidFill>
              </a:rPr>
              <a:t>loadbalancer</a:t>
            </a:r>
            <a:endParaRPr lang="en-US" dirty="0">
              <a:solidFill>
                <a:srgbClr val="223D95"/>
              </a:solidFill>
            </a:endParaRPr>
          </a:p>
          <a:p>
            <a:pPr marL="457189" indent="-457189">
              <a:buFont typeface="Arial" panose="020B0604020202020204" pitchFamily="34" charset="0"/>
              <a:buChar char="•"/>
            </a:pPr>
            <a:endParaRPr lang="en-US" dirty="0">
              <a:solidFill>
                <a:srgbClr val="223D95"/>
              </a:solidFill>
            </a:endParaRPr>
          </a:p>
          <a:p>
            <a:pPr marL="457189" indent="-457189">
              <a:buFont typeface="Arial" panose="020B0604020202020204" pitchFamily="34" charset="0"/>
              <a:buChar char="•"/>
            </a:pPr>
            <a:r>
              <a:rPr lang="en-US" dirty="0">
                <a:solidFill>
                  <a:srgbClr val="223D95"/>
                </a:solidFill>
              </a:rPr>
              <a:t>Replacement for Classic Load Balancer in many use cases</a:t>
            </a:r>
          </a:p>
        </p:txBody>
      </p:sp>
      <p:pic>
        <p:nvPicPr>
          <p:cNvPr id="7" name="Picture 6">
            <a:extLst>
              <a:ext uri="{FF2B5EF4-FFF2-40B4-BE49-F238E27FC236}">
                <a16:creationId xmlns:a16="http://schemas.microsoft.com/office/drawing/2014/main" id="{A46641C5-BBDD-8E4B-91B2-465BA7B2E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5137" y="97718"/>
            <a:ext cx="1437016" cy="1724421"/>
          </a:xfrm>
          <a:prstGeom prst="rect">
            <a:avLst/>
          </a:prstGeom>
        </p:spPr>
      </p:pic>
    </p:spTree>
    <p:extLst>
      <p:ext uri="{BB962C8B-B14F-4D97-AF65-F5344CB8AC3E}">
        <p14:creationId xmlns:p14="http://schemas.microsoft.com/office/powerpoint/2010/main" val="585671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6B97B-1DD9-6B43-9769-547CB092DC05}"/>
              </a:ext>
            </a:extLst>
          </p:cNvPr>
          <p:cNvSpPr>
            <a:spLocks noGrp="1"/>
          </p:cNvSpPr>
          <p:nvPr>
            <p:ph idx="1"/>
          </p:nvPr>
        </p:nvSpPr>
        <p:spPr>
          <a:xfrm>
            <a:off x="838200" y="3451225"/>
            <a:ext cx="10515600" cy="748242"/>
          </a:xfrm>
        </p:spPr>
        <p:txBody>
          <a:bodyPr>
            <a:normAutofit/>
          </a:bodyPr>
          <a:lstStyle/>
          <a:p>
            <a:pPr marL="0" indent="0" algn="ctr">
              <a:buNone/>
            </a:pPr>
            <a:r>
              <a:rPr lang="en-US" sz="3200" b="1" dirty="0">
                <a:solidFill>
                  <a:srgbClr val="223D95"/>
                </a:solidFill>
              </a:rPr>
              <a:t>Thank you!</a:t>
            </a:r>
          </a:p>
        </p:txBody>
      </p:sp>
    </p:spTree>
    <p:extLst>
      <p:ext uri="{BB962C8B-B14F-4D97-AF65-F5344CB8AC3E}">
        <p14:creationId xmlns:p14="http://schemas.microsoft.com/office/powerpoint/2010/main" val="3045584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9F9FA8-40E5-814F-8048-4E1D53EA3EF6}"/>
              </a:ext>
            </a:extLst>
          </p:cNvPr>
          <p:cNvPicPr>
            <a:picLocks noChangeAspect="1"/>
          </p:cNvPicPr>
          <p:nvPr/>
        </p:nvPicPr>
        <p:blipFill rotWithShape="1">
          <a:blip r:embed="rId3"/>
          <a:srcRect b="15626"/>
          <a:stretch/>
        </p:blipFill>
        <p:spPr>
          <a:xfrm>
            <a:off x="-7617" y="1"/>
            <a:ext cx="12199616" cy="6862284"/>
          </a:xfrm>
          <a:prstGeom prst="rect">
            <a:avLst/>
          </a:prstGeom>
        </p:spPr>
      </p:pic>
      <p:sp>
        <p:nvSpPr>
          <p:cNvPr id="7" name="Rectangle 6">
            <a:extLst>
              <a:ext uri="{FF2B5EF4-FFF2-40B4-BE49-F238E27FC236}">
                <a16:creationId xmlns:a16="http://schemas.microsoft.com/office/drawing/2014/main" id="{0D7F2214-D0D4-7641-B69C-477546A9FF5B}"/>
              </a:ext>
            </a:extLst>
          </p:cNvPr>
          <p:cNvSpPr/>
          <p:nvPr/>
        </p:nvSpPr>
        <p:spPr>
          <a:xfrm>
            <a:off x="0" y="1"/>
            <a:ext cx="12192000" cy="68580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9" name="Content Placeholder 5">
            <a:extLst>
              <a:ext uri="{FF2B5EF4-FFF2-40B4-BE49-F238E27FC236}">
                <a16:creationId xmlns:a16="http://schemas.microsoft.com/office/drawing/2014/main" id="{FCFEB5D9-5A7A-A94F-9DBE-DEF1DCD7BB91}"/>
              </a:ext>
            </a:extLst>
          </p:cNvPr>
          <p:cNvSpPr txBox="1">
            <a:spLocks/>
          </p:cNvSpPr>
          <p:nvPr/>
        </p:nvSpPr>
        <p:spPr>
          <a:xfrm>
            <a:off x="4148668" y="2011680"/>
            <a:ext cx="3894667" cy="748988"/>
          </a:xfrm>
          <a:prstGeom prst="rect">
            <a:avLst/>
          </a:prstGeom>
        </p:spPr>
        <p:txBody>
          <a:bodyPr wrap="square">
            <a:sp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4267" spc="400" dirty="0">
                <a:solidFill>
                  <a:schemeClr val="bg1"/>
                </a:solidFill>
                <a:latin typeface="Arial" panose="020B0604020202020204" pitchFamily="34" charset="0"/>
                <a:ea typeface="Amazon Ember Light" panose="020B0403020204020204" pitchFamily="34" charset="0"/>
                <a:cs typeface="Arial" panose="020B0604020202020204" pitchFamily="34" charset="0"/>
              </a:rPr>
              <a:t>Tenet 1</a:t>
            </a:r>
            <a:endParaRPr lang="en-US" sz="1867"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6FF1666C-38D2-CE4D-B8AA-5BD8EC99F42D}"/>
              </a:ext>
            </a:extLst>
          </p:cNvPr>
          <p:cNvSpPr/>
          <p:nvPr/>
        </p:nvSpPr>
        <p:spPr>
          <a:xfrm>
            <a:off x="304800" y="3102689"/>
            <a:ext cx="11582400" cy="830997"/>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EKS is a platform for enterprises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to run production-grade workloads</a:t>
            </a:r>
          </a:p>
        </p:txBody>
      </p:sp>
      <p:cxnSp>
        <p:nvCxnSpPr>
          <p:cNvPr id="11" name="Straight Connector 10">
            <a:extLst>
              <a:ext uri="{FF2B5EF4-FFF2-40B4-BE49-F238E27FC236}">
                <a16:creationId xmlns:a16="http://schemas.microsoft.com/office/drawing/2014/main" id="{DD46A27D-8269-F147-8CF5-A03D06A72714}"/>
              </a:ext>
            </a:extLst>
          </p:cNvPr>
          <p:cNvCxnSpPr/>
          <p:nvPr/>
        </p:nvCxnSpPr>
        <p:spPr>
          <a:xfrm>
            <a:off x="4317491" y="2859960"/>
            <a:ext cx="358140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13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9"/>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1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76AC3F-1AE4-F74C-8B58-A879032230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
            <a:ext cx="12192000" cy="6857999"/>
          </a:xfrm>
          <a:prstGeom prst="rect">
            <a:avLst/>
          </a:prstGeom>
        </p:spPr>
      </p:pic>
      <p:sp>
        <p:nvSpPr>
          <p:cNvPr id="7" name="Rectangle 6">
            <a:extLst>
              <a:ext uri="{FF2B5EF4-FFF2-40B4-BE49-F238E27FC236}">
                <a16:creationId xmlns:a16="http://schemas.microsoft.com/office/drawing/2014/main" id="{3DECE1E7-6A15-D441-9288-EB5B8A0883F6}"/>
              </a:ext>
            </a:extLst>
          </p:cNvPr>
          <p:cNvSpPr/>
          <p:nvPr/>
        </p:nvSpPr>
        <p:spPr>
          <a:xfrm>
            <a:off x="0" y="1"/>
            <a:ext cx="12192000" cy="68580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9" name="Content Placeholder 5">
            <a:extLst>
              <a:ext uri="{FF2B5EF4-FFF2-40B4-BE49-F238E27FC236}">
                <a16:creationId xmlns:a16="http://schemas.microsoft.com/office/drawing/2014/main" id="{1BE06ADE-A017-6F49-B691-6A1F1A017610}"/>
              </a:ext>
            </a:extLst>
          </p:cNvPr>
          <p:cNvSpPr txBox="1">
            <a:spLocks/>
          </p:cNvSpPr>
          <p:nvPr/>
        </p:nvSpPr>
        <p:spPr>
          <a:xfrm>
            <a:off x="4148668" y="2011680"/>
            <a:ext cx="3894667" cy="748988"/>
          </a:xfrm>
          <a:prstGeom prst="rect">
            <a:avLst/>
          </a:prstGeom>
        </p:spPr>
        <p:txBody>
          <a:bodyPr wrap="square">
            <a:sp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4267" spc="400" dirty="0">
                <a:solidFill>
                  <a:schemeClr val="bg1"/>
                </a:solidFill>
                <a:latin typeface="Arial" panose="020B0604020202020204" pitchFamily="34" charset="0"/>
                <a:ea typeface="Amazon Ember Light" panose="020B0403020204020204" pitchFamily="34" charset="0"/>
                <a:cs typeface="Arial" panose="020B0604020202020204" pitchFamily="34" charset="0"/>
              </a:rPr>
              <a:t>Tenet 2</a:t>
            </a:r>
          </a:p>
        </p:txBody>
      </p:sp>
      <p:sp>
        <p:nvSpPr>
          <p:cNvPr id="10" name="Rectangle 9">
            <a:extLst>
              <a:ext uri="{FF2B5EF4-FFF2-40B4-BE49-F238E27FC236}">
                <a16:creationId xmlns:a16="http://schemas.microsoft.com/office/drawing/2014/main" id="{002FFB19-D741-B845-AD7A-92DD60280E87}"/>
              </a:ext>
            </a:extLst>
          </p:cNvPr>
          <p:cNvSpPr/>
          <p:nvPr/>
        </p:nvSpPr>
        <p:spPr>
          <a:xfrm>
            <a:off x="304800" y="3108961"/>
            <a:ext cx="11582400" cy="830997"/>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EKS provides a native and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upstream Kubernetes experience</a:t>
            </a:r>
          </a:p>
        </p:txBody>
      </p:sp>
      <p:cxnSp>
        <p:nvCxnSpPr>
          <p:cNvPr id="11" name="Straight Connector 10">
            <a:extLst>
              <a:ext uri="{FF2B5EF4-FFF2-40B4-BE49-F238E27FC236}">
                <a16:creationId xmlns:a16="http://schemas.microsoft.com/office/drawing/2014/main" id="{41BD5DDF-6431-4A4D-928B-AEB15E2DC905}"/>
              </a:ext>
            </a:extLst>
          </p:cNvPr>
          <p:cNvCxnSpPr/>
          <p:nvPr/>
        </p:nvCxnSpPr>
        <p:spPr>
          <a:xfrm>
            <a:off x="4317491" y="2865120"/>
            <a:ext cx="358140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959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9"/>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1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86A3DC-59DD-3E47-B14E-B323C2CC8E8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4E7450A-6B98-D34F-B86B-576E6F4EDA5B}"/>
              </a:ext>
            </a:extLst>
          </p:cNvPr>
          <p:cNvSpPr/>
          <p:nvPr/>
        </p:nvSpPr>
        <p:spPr>
          <a:xfrm>
            <a:off x="0" y="344385"/>
            <a:ext cx="12192000" cy="68580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9" name="Content Placeholder 5">
            <a:extLst>
              <a:ext uri="{FF2B5EF4-FFF2-40B4-BE49-F238E27FC236}">
                <a16:creationId xmlns:a16="http://schemas.microsoft.com/office/drawing/2014/main" id="{FA136F3A-5AFA-F04C-8FBD-112FF34CD533}"/>
              </a:ext>
            </a:extLst>
          </p:cNvPr>
          <p:cNvSpPr txBox="1">
            <a:spLocks/>
          </p:cNvSpPr>
          <p:nvPr/>
        </p:nvSpPr>
        <p:spPr>
          <a:xfrm>
            <a:off x="4148668" y="2011680"/>
            <a:ext cx="3894667" cy="748988"/>
          </a:xfrm>
          <a:prstGeom prst="rect">
            <a:avLst/>
          </a:prstGeom>
        </p:spPr>
        <p:txBody>
          <a:bodyPr wrap="square">
            <a:sp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4267" spc="400" dirty="0">
                <a:solidFill>
                  <a:schemeClr val="bg1"/>
                </a:solidFill>
                <a:latin typeface="Arial" panose="020B0604020202020204" pitchFamily="34" charset="0"/>
                <a:ea typeface="Amazon Ember Light" panose="020B0403020204020204" pitchFamily="34" charset="0"/>
                <a:cs typeface="Arial" panose="020B0604020202020204" pitchFamily="34" charset="0"/>
              </a:rPr>
              <a:t>Tenet 3</a:t>
            </a:r>
          </a:p>
        </p:txBody>
      </p:sp>
      <p:sp>
        <p:nvSpPr>
          <p:cNvPr id="10" name="Rectangle 9">
            <a:extLst>
              <a:ext uri="{FF2B5EF4-FFF2-40B4-BE49-F238E27FC236}">
                <a16:creationId xmlns:a16="http://schemas.microsoft.com/office/drawing/2014/main" id="{3FCA1EB6-8401-964F-AACC-80065E705DA0}"/>
              </a:ext>
            </a:extLst>
          </p:cNvPr>
          <p:cNvSpPr/>
          <p:nvPr/>
        </p:nvSpPr>
        <p:spPr>
          <a:xfrm>
            <a:off x="304800" y="3108961"/>
            <a:ext cx="11582400" cy="1200329"/>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If EKS customers want to use additional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AWS services, the integrations are seamless</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and eliminate undifferentiated heavy lifting</a:t>
            </a:r>
          </a:p>
        </p:txBody>
      </p:sp>
      <p:cxnSp>
        <p:nvCxnSpPr>
          <p:cNvPr id="11" name="Straight Connector 10">
            <a:extLst>
              <a:ext uri="{FF2B5EF4-FFF2-40B4-BE49-F238E27FC236}">
                <a16:creationId xmlns:a16="http://schemas.microsoft.com/office/drawing/2014/main" id="{7F4D011B-6911-EC47-BDF0-E2BF96880DF3}"/>
              </a:ext>
            </a:extLst>
          </p:cNvPr>
          <p:cNvCxnSpPr/>
          <p:nvPr/>
        </p:nvCxnSpPr>
        <p:spPr>
          <a:xfrm>
            <a:off x="4317491" y="2865120"/>
            <a:ext cx="358140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257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9"/>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0"/>
                                  </p:stCondLst>
                                  <p:childTnLst>
                                    <p:animMotion origin="layout" path="M 0 -0.04506 L 0 -1.23457E-6 " pathEditMode="relative" rAng="0" ptsTypes="AA">
                                      <p:cBhvr>
                                        <p:cTn id="18" dur="500" fill="hold"/>
                                        <p:tgtEl>
                                          <p:spTgt spid="1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C0D07-2399-944F-A4D5-588C676DCBE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7" name="Rectangle 6">
            <a:extLst>
              <a:ext uri="{FF2B5EF4-FFF2-40B4-BE49-F238E27FC236}">
                <a16:creationId xmlns:a16="http://schemas.microsoft.com/office/drawing/2014/main" id="{DBFB83B6-7306-E347-8939-EEAA3A76D0A8}"/>
              </a:ext>
            </a:extLst>
          </p:cNvPr>
          <p:cNvSpPr/>
          <p:nvPr/>
        </p:nvSpPr>
        <p:spPr>
          <a:xfrm>
            <a:off x="0" y="0"/>
            <a:ext cx="12192000" cy="6858000"/>
          </a:xfrm>
          <a:prstGeom prst="rect">
            <a:avLst/>
          </a:prstGeom>
          <a:gradFill>
            <a:gsLst>
              <a:gs pos="100000">
                <a:srgbClr val="000000">
                  <a:alpha val="85000"/>
                </a:srgbClr>
              </a:gs>
              <a:gs pos="0">
                <a:srgbClr val="000000">
                  <a:alpha val="60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solidFill>
                <a:schemeClr val="bg1"/>
              </a:solidFill>
              <a:latin typeface="Arial" panose="020B0604020202020204" pitchFamily="34" charset="0"/>
              <a:cs typeface="Arial" panose="020B0604020202020204" pitchFamily="34" charset="0"/>
            </a:endParaRPr>
          </a:p>
        </p:txBody>
      </p:sp>
      <p:sp>
        <p:nvSpPr>
          <p:cNvPr id="9" name="Content Placeholder 5">
            <a:extLst>
              <a:ext uri="{FF2B5EF4-FFF2-40B4-BE49-F238E27FC236}">
                <a16:creationId xmlns:a16="http://schemas.microsoft.com/office/drawing/2014/main" id="{6DFDB506-183A-BF48-A689-AF0C43A853A9}"/>
              </a:ext>
            </a:extLst>
          </p:cNvPr>
          <p:cNvSpPr txBox="1">
            <a:spLocks/>
          </p:cNvSpPr>
          <p:nvPr/>
        </p:nvSpPr>
        <p:spPr>
          <a:xfrm>
            <a:off x="4148668" y="2011680"/>
            <a:ext cx="3894667" cy="748988"/>
          </a:xfrm>
          <a:prstGeom prst="rect">
            <a:avLst/>
          </a:prstGeom>
        </p:spPr>
        <p:txBody>
          <a:bodyPr wrap="square">
            <a:spAutoFit/>
          </a:bodyPr>
          <a:lstStyle>
            <a:lvl1pPr marL="0" indent="0" algn="l" defTabSz="457200" rtl="0" eaLnBrk="1" latinLnBrk="0" hangingPunct="1">
              <a:spcBef>
                <a:spcPct val="20000"/>
              </a:spcBef>
              <a:buFontTx/>
              <a:buNone/>
              <a:defRPr sz="24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panose="02000000000000000000" pitchFamily="2" charset="0"/>
                <a:ea typeface="Amazon Ember" panose="02000000000000000000" pitchFamily="2" charset="0"/>
                <a:cs typeface="Amazon Ember" panose="02000000000000000000" pitchFamily="2"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4267" spc="400" dirty="0">
                <a:solidFill>
                  <a:schemeClr val="bg1"/>
                </a:solidFill>
                <a:latin typeface="Arial" panose="020B0604020202020204" pitchFamily="34" charset="0"/>
                <a:ea typeface="Amazon Ember Light" panose="020B0403020204020204" pitchFamily="34" charset="0"/>
                <a:cs typeface="Arial" panose="020B0604020202020204" pitchFamily="34" charset="0"/>
              </a:rPr>
              <a:t>Tenet 4</a:t>
            </a:r>
          </a:p>
        </p:txBody>
      </p:sp>
      <p:sp>
        <p:nvSpPr>
          <p:cNvPr id="10" name="Rectangle 9">
            <a:extLst>
              <a:ext uri="{FF2B5EF4-FFF2-40B4-BE49-F238E27FC236}">
                <a16:creationId xmlns:a16="http://schemas.microsoft.com/office/drawing/2014/main" id="{84430844-6899-D94C-B89E-57C4F264925E}"/>
              </a:ext>
            </a:extLst>
          </p:cNvPr>
          <p:cNvSpPr/>
          <p:nvPr/>
        </p:nvSpPr>
        <p:spPr>
          <a:xfrm>
            <a:off x="304800" y="3108961"/>
            <a:ext cx="11582400" cy="830997"/>
          </a:xfrm>
          <a:prstGeom prst="rect">
            <a:avLst/>
          </a:prstGeom>
        </p:spPr>
        <p:txBody>
          <a:bodyPr wrap="square">
            <a:spAutoFit/>
          </a:bodyPr>
          <a:lstStyle/>
          <a:p>
            <a:pPr algn="ctr"/>
            <a:r>
              <a:rPr lang="en-US" sz="2400" dirty="0">
                <a:solidFill>
                  <a:schemeClr val="bg1"/>
                </a:solidFill>
                <a:latin typeface="Arial" panose="020B0604020202020204" pitchFamily="34" charset="0"/>
                <a:cs typeface="Arial" panose="020B0604020202020204" pitchFamily="34" charset="0"/>
              </a:rPr>
              <a:t>EKS team actively contributes </a:t>
            </a:r>
            <a:br>
              <a:rPr lang="en-US" sz="2400" dirty="0">
                <a:solidFill>
                  <a:schemeClr val="bg1"/>
                </a:solidFill>
                <a:latin typeface="Arial" panose="020B0604020202020204" pitchFamily="34" charset="0"/>
                <a:cs typeface="Arial" panose="020B0604020202020204" pitchFamily="34" charset="0"/>
              </a:rPr>
            </a:br>
            <a:r>
              <a:rPr lang="en-US" sz="2400" dirty="0">
                <a:solidFill>
                  <a:schemeClr val="bg1"/>
                </a:solidFill>
                <a:latin typeface="Arial" panose="020B0604020202020204" pitchFamily="34" charset="0"/>
                <a:cs typeface="Arial" panose="020B0604020202020204" pitchFamily="34" charset="0"/>
              </a:rPr>
              <a:t>to the Kubernetes project</a:t>
            </a:r>
          </a:p>
        </p:txBody>
      </p:sp>
      <p:cxnSp>
        <p:nvCxnSpPr>
          <p:cNvPr id="11" name="Straight Connector 10">
            <a:extLst>
              <a:ext uri="{FF2B5EF4-FFF2-40B4-BE49-F238E27FC236}">
                <a16:creationId xmlns:a16="http://schemas.microsoft.com/office/drawing/2014/main" id="{6AC2490B-99CB-AE4E-8F5F-CC60DBAC27D1}"/>
              </a:ext>
            </a:extLst>
          </p:cNvPr>
          <p:cNvCxnSpPr/>
          <p:nvPr/>
        </p:nvCxnSpPr>
        <p:spPr>
          <a:xfrm>
            <a:off x="4317491" y="2865120"/>
            <a:ext cx="358140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502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25428E-6 0.04607 L 2.25428E-6 2.41943E-6 " pathEditMode="relative" rAng="0" ptsTypes="AA">
                                      <p:cBhvr>
                                        <p:cTn id="9" dur="500" fill="hold"/>
                                        <p:tgtEl>
                                          <p:spTgt spid="9"/>
                                        </p:tgtEl>
                                        <p:attrNameLst>
                                          <p:attrName>ppt_x</p:attrName>
                                          <p:attrName>ppt_y</p:attrName>
                                        </p:attrNameLst>
                                      </p:cBhvr>
                                      <p:rCtr x="0" y="-2315"/>
                                    </p:animMotion>
                                  </p:childTnLst>
                                </p:cTn>
                              </p:par>
                              <p:par>
                                <p:cTn id="10" presetID="16" presetClass="entr" presetSubtype="37" fill="hold"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grpId="1" nodeType="withEffect">
                                  <p:stCondLst>
                                    <p:cond delay="0"/>
                                  </p:stCondLst>
                                  <p:childTnLst>
                                    <p:animMotion origin="layout" path="M 0 -0.04506 L 0 -4.32099E-6 " pathEditMode="relative" rAng="0" ptsTypes="AA">
                                      <p:cBhvr>
                                        <p:cTn id="18" dur="500" fill="hold"/>
                                        <p:tgtEl>
                                          <p:spTgt spid="1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a:xfrm>
            <a:off x="1533832" y="2875933"/>
            <a:ext cx="8485238" cy="1327355"/>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2299001" y="184650"/>
            <a:ext cx="10515600" cy="1325563"/>
          </a:xfrm>
        </p:spPr>
        <p:txBody>
          <a:bodyPr/>
          <a:lstStyle/>
          <a:p>
            <a:pPr algn="ctr"/>
            <a:r>
              <a:rPr lang="en-US" sz="3200" spc="400" dirty="0">
                <a:latin typeface="Arial" panose="020B0604020202020204" pitchFamily="34" charset="0"/>
                <a:ea typeface="Amazon Ember Light" charset="0"/>
                <a:cs typeface="Arial" panose="020B0604020202020204" pitchFamily="34" charset="0"/>
              </a:rPr>
              <a:t>EKS Customers</a:t>
            </a:r>
            <a:endParaRPr lang="en-US" sz="3200" b="0" spc="600" dirty="0">
              <a:latin typeface="Arial" panose="020B0604020202020204" pitchFamily="34" charset="0"/>
              <a:cs typeface="Arial" panose="020B0604020202020204" pitchFamily="34" charset="0"/>
            </a:endParaRPr>
          </a:p>
        </p:txBody>
      </p:sp>
      <p:grpSp>
        <p:nvGrpSpPr>
          <p:cNvPr id="12" name="Group 11"/>
          <p:cNvGrpSpPr/>
          <p:nvPr/>
        </p:nvGrpSpPr>
        <p:grpSpPr>
          <a:xfrm>
            <a:off x="1367073" y="3370004"/>
            <a:ext cx="9114503" cy="339212"/>
            <a:chOff x="1533832" y="3347883"/>
            <a:chExt cx="8760542" cy="339212"/>
          </a:xfrm>
        </p:grpSpPr>
        <p:cxnSp>
          <p:nvCxnSpPr>
            <p:cNvPr id="5" name="Straight Connector 4"/>
            <p:cNvCxnSpPr/>
            <p:nvPr/>
          </p:nvCxnSpPr>
          <p:spPr>
            <a:xfrm>
              <a:off x="1533832" y="3480619"/>
              <a:ext cx="8760542" cy="58993"/>
            </a:xfrm>
            <a:prstGeom prst="line">
              <a:avLst/>
            </a:prstGeom>
            <a:ln>
              <a:solidFill>
                <a:srgbClr val="C00000"/>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6" name="Oval 5"/>
            <p:cNvSpPr/>
            <p:nvPr/>
          </p:nvSpPr>
          <p:spPr>
            <a:xfrm>
              <a:off x="2015614" y="3347883"/>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7" name="Oval 6"/>
            <p:cNvSpPr/>
            <p:nvPr/>
          </p:nvSpPr>
          <p:spPr>
            <a:xfrm>
              <a:off x="4262285" y="3347883"/>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 name="Oval 7"/>
            <p:cNvSpPr/>
            <p:nvPr/>
          </p:nvSpPr>
          <p:spPr>
            <a:xfrm>
              <a:off x="6626944" y="3362631"/>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p:cNvSpPr/>
            <p:nvPr/>
          </p:nvSpPr>
          <p:spPr>
            <a:xfrm>
              <a:off x="9168582" y="3392128"/>
              <a:ext cx="294967" cy="294967"/>
            </a:xfrm>
            <a:prstGeom prst="ellipse">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cxnSp>
        <p:nvCxnSpPr>
          <p:cNvPr id="15" name="Straight Connector 14"/>
          <p:cNvCxnSpPr/>
          <p:nvPr/>
        </p:nvCxnSpPr>
        <p:spPr>
          <a:xfrm>
            <a:off x="2021763" y="3844413"/>
            <a:ext cx="0" cy="599768"/>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355690" y="3844413"/>
            <a:ext cx="3518" cy="125852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819409" y="3903404"/>
            <a:ext cx="0" cy="599768"/>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9463739" y="3937814"/>
            <a:ext cx="3518" cy="1258529"/>
          </a:xfrm>
          <a:prstGeom prst="line">
            <a:avLst/>
          </a:prstGeom>
          <a:ln>
            <a:solidFill>
              <a:schemeClr val="tx1">
                <a:lumMod val="65000"/>
              </a:schemeClr>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94268" y="4564360"/>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Create EKS cluster</a:t>
            </a:r>
          </a:p>
        </p:txBody>
      </p:sp>
      <p:sp>
        <p:nvSpPr>
          <p:cNvPr id="25" name="TextBox 24"/>
          <p:cNvSpPr txBox="1"/>
          <p:nvPr/>
        </p:nvSpPr>
        <p:spPr>
          <a:xfrm>
            <a:off x="2958799" y="5282384"/>
            <a:ext cx="2965525"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Provision worker nodes</a:t>
            </a:r>
          </a:p>
        </p:txBody>
      </p:sp>
      <p:sp>
        <p:nvSpPr>
          <p:cNvPr id="26" name="TextBox 25"/>
          <p:cNvSpPr txBox="1"/>
          <p:nvPr/>
        </p:nvSpPr>
        <p:spPr>
          <a:xfrm>
            <a:off x="5591914" y="4682614"/>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Launch add-ons</a:t>
            </a:r>
          </a:p>
        </p:txBody>
      </p:sp>
      <p:sp>
        <p:nvSpPr>
          <p:cNvPr id="27" name="TextBox 26"/>
          <p:cNvSpPr txBox="1"/>
          <p:nvPr/>
        </p:nvSpPr>
        <p:spPr>
          <a:xfrm>
            <a:off x="8236244" y="5436272"/>
            <a:ext cx="2454990" cy="307777"/>
          </a:xfrm>
          <a:prstGeom prst="rect">
            <a:avLst/>
          </a:prstGeom>
          <a:noFill/>
        </p:spPr>
        <p:txBody>
          <a:bodyPr wrap="square" rtlCol="0">
            <a:spAutoFit/>
          </a:bodyPr>
          <a:lstStyle/>
          <a:p>
            <a:pPr algn="ctr"/>
            <a:r>
              <a:rPr lang="en-US" sz="1400" spc="300" dirty="0">
                <a:latin typeface="Arial" panose="020B0604020202020204" pitchFamily="34" charset="0"/>
                <a:cs typeface="Arial" panose="020B0604020202020204" pitchFamily="34" charset="0"/>
              </a:rPr>
              <a:t>Launch workloads</a:t>
            </a:r>
          </a:p>
        </p:txBody>
      </p:sp>
    </p:spTree>
    <p:extLst>
      <p:ext uri="{BB962C8B-B14F-4D97-AF65-F5344CB8AC3E}">
        <p14:creationId xmlns:p14="http://schemas.microsoft.com/office/powerpoint/2010/main" val="19129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2964</Words>
  <Application>Microsoft Macintosh PowerPoint</Application>
  <PresentationFormat>Widescreen</PresentationFormat>
  <Paragraphs>346</Paragraphs>
  <Slides>43</Slides>
  <Notes>31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Amazon Ember</vt:lpstr>
      <vt:lpstr>Amazon Ember Light</vt:lpstr>
      <vt:lpstr>Arial</vt:lpstr>
      <vt:lpstr>Avenir Book</vt:lpstr>
      <vt:lpstr>Calibri</vt:lpstr>
      <vt:lpstr>Calibri Light</vt:lpstr>
      <vt:lpstr>Helvetica Light</vt:lpstr>
      <vt:lpstr>Helvetica Neue</vt:lpstr>
      <vt:lpstr>Verdana</vt:lpstr>
      <vt:lpstr>Wingdings</vt:lpstr>
      <vt:lpstr>Office Theme</vt:lpstr>
      <vt:lpstr>Introduction to Amazon  EKS</vt:lpstr>
      <vt:lpstr>Elastic Container Service for Kubernetes</vt:lpstr>
      <vt:lpstr>EKS</vt:lpstr>
      <vt:lpstr>PowerPoint Presentation</vt:lpstr>
      <vt:lpstr>PowerPoint Presentation</vt:lpstr>
      <vt:lpstr>PowerPoint Presentation</vt:lpstr>
      <vt:lpstr>PowerPoint Presentation</vt:lpstr>
      <vt:lpstr>PowerPoint Presentation</vt:lpstr>
      <vt:lpstr>EKS Customers</vt:lpstr>
      <vt:lpstr>EKS – Kubernetes masters</vt:lpstr>
      <vt:lpstr>PowerPoint Presentation</vt:lpstr>
      <vt:lpstr>PowerPoint Presentation</vt:lpstr>
      <vt:lpstr>PowerPoint Presentation</vt:lpstr>
      <vt:lpstr>Amazon EKS</vt:lpstr>
      <vt:lpstr>PowerPoint Presentation</vt:lpstr>
      <vt:lpstr>PowerPoint Presentation</vt:lpstr>
      <vt:lpstr>PowerPoint Presentation</vt:lpstr>
      <vt:lpstr>Heptio IAM Authenticator https://github.com/heptiolabs/kubernetes-aws-authenticator  </vt:lpstr>
      <vt:lpstr>PowerPoint Presentation</vt:lpstr>
      <vt:lpstr>IAM Auth Support == Upstream in 1.10</vt:lpstr>
      <vt:lpstr>PowerPoint Presentation</vt:lpstr>
      <vt:lpstr>PowerPoint Presentation</vt:lpstr>
      <vt:lpstr>PowerPoint Presentation</vt:lpstr>
      <vt:lpstr>Master access and visibility</vt:lpstr>
      <vt:lpstr>PowerPoint Presentation</vt:lpstr>
      <vt:lpstr>PowerPoint Presentation</vt:lpstr>
      <vt:lpstr>PowerPoint Presentation</vt:lpstr>
      <vt:lpstr>PowerPoint Presentation</vt:lpstr>
      <vt:lpstr>Will $(thing) work on EKS?</vt:lpstr>
      <vt:lpstr>EKS is Kubernetes Certified</vt:lpstr>
      <vt:lpstr>Kubernetes Conformance</vt:lpstr>
      <vt:lpstr>PowerPoint Presentation</vt:lpstr>
      <vt:lpstr>Conformance Challenges:</vt:lpstr>
      <vt:lpstr>Conformance Challenges:</vt:lpstr>
      <vt:lpstr>Ways to solve this</vt:lpstr>
      <vt:lpstr>A different way: EKS Cross-Account Networking</vt:lpstr>
      <vt:lpstr>EKS Cross-Account Networking: Availability Zones</vt:lpstr>
      <vt:lpstr>EKS Cross-Account Networking:  PKI and TLS</vt:lpstr>
      <vt:lpstr>EKS Cross-Account Networking</vt:lpstr>
      <vt:lpstr>Load Balancing</vt:lpstr>
      <vt:lpstr>Load Balancing</vt:lpstr>
      <vt:lpstr>Load Balancing</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Microsoft Office User</cp:lastModifiedBy>
  <cp:revision>8</cp:revision>
  <dcterms:created xsi:type="dcterms:W3CDTF">2018-03-13T21:12:43Z</dcterms:created>
  <dcterms:modified xsi:type="dcterms:W3CDTF">2018-04-17T02:17:31Z</dcterms:modified>
</cp:coreProperties>
</file>